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ern" id="{b43b6c26-c308-200b-3246-0c8b5ae19a1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Appendix" id="{950578d6-62c6-cc06-c673-8255502cf0c4}">
          <p14:sldIdLst>
            <p14:sldId id="269"/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43A05"/>
                </a:solidFill>
                <a:latin typeface="+mn-lt"/>
              </a:defRPr>
            </a:pPr>
            <a:r>
              <a:rPr sz="1000" b="0" i="0" u="none" strike="noStrike">
                <a:solidFill>
                  <a:srgbClr val="043A05"/>
                </a:solidFill>
                <a:latin typeface="+mn-lt"/>
              </a:rPr>
              <a:t>[Kernmetric door de tijd]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[Kernmetric]</c:v>
                </c:pt>
              </c:strCache>
            </c:strRef>
          </c:tx>
          <c:spPr>
            <a:solidFill>
              <a:srgbClr val="80FF83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43A05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K1</c:v>
                  </c:pt>
                  <c:pt idx="1">
                    <c:v>K2</c:v>
                  </c:pt>
                  <c:pt idx="2">
                    <c:v>K3</c:v>
                  </c:pt>
                  <c:pt idx="3">
                    <c:v>K4</c:v>
                  </c:pt>
                  <c:pt idx="4">
                    <c:v>K5</c:v>
                  </c:pt>
                  <c:pt idx="5">
                    <c:v>K6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2.2</c:v>
                </c:pt>
                <c:pt idx="2">
                  <c:v>3.6</c:v>
                </c:pt>
                <c:pt idx="3">
                  <c:v>5.4</c:v>
                </c:pt>
                <c:pt idx="4">
                  <c:v>8.1</c:v>
                </c:pt>
                <c:pt idx="5">
                  <c:v>12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800" u="none">
                  <a:solidFill>
                    <a:srgbClr val="043A05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3A693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FEDE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3A693B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patter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0"/>
            <a:ext cx="4389120" cy="2468880"/>
          </a:xfrm>
          <a:prstGeom prst="rect">
            <a:avLst/>
          </a:prstGeom>
        </p:spPr>
      </p:pic>
      <p:pic>
        <p:nvPicPr>
          <p:cNvPr id="3" name="Image 1" descr="assets/logo_gre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65760"/>
            <a:ext cx="1051560" cy="512064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457200" y="2103120"/>
            <a:ext cx="60350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457200" y="3383280"/>
            <a:ext cx="58521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defRPr>
            </a:lvl1pPr>
          </a:lstStyle>
          <a:p>
            <a:pPr indent="0" marL="0">
              <a:buNone/>
            </a:pPr>
            <a:endParaRPr lang="en-US" sz="1150" dirty="0"/>
          </a:p>
        </p:txBody>
      </p:sp>
      <p:sp>
        <p:nvSpPr>
          <p:cNvPr id="4" name="Text 0"/>
          <p:cNvSpPr/>
          <p:nvPr/>
        </p:nvSpPr>
        <p:spPr>
          <a:xfrm>
            <a:off x="7589520" y="38404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[pitchdeck]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chemeClr val="accent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pattern_pin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0" y="3108960"/>
            <a:ext cx="3200400" cy="1801368"/>
          </a:xfrm>
          <a:prstGeom prst="rect">
            <a:avLst/>
          </a:prstGeom>
        </p:spPr>
      </p:pic>
      <p:pic>
        <p:nvPicPr>
          <p:cNvPr id="3" name="Image 1" descr="assets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65760"/>
            <a:ext cx="1051560" cy="512064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457200" y="2011680"/>
            <a:ext cx="54864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457200" y="3200400"/>
            <a:ext cx="5303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457200" y="210312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[Bedrijfsnaam]</a:t>
            </a:r>
            <a:endParaRPr lang="en-US" sz="36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457200" y="338328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[Eén zin die zegt wat je doet, in taal die een buitenstaander snapt]</a:t>
            </a:r>
            <a:endParaRPr lang="en-US" sz="1300" dirty="0"/>
          </a:p>
        </p:txBody>
      </p:sp>
      <p:sp>
        <p:nvSpPr>
          <p:cNvPr id="4" name="pill-template"/>
          <p:cNvSpPr/>
          <p:nvPr/>
        </p:nvSpPr>
        <p:spPr>
          <a:xfrm>
            <a:off x="457200" y="4343400"/>
            <a:ext cx="2514600" cy="310896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5" name="pill-text"/>
          <p:cNvSpPr txBox="1"/>
          <p:nvPr/>
        </p:nvSpPr>
        <p:spPr>
          <a:xfrm>
            <a:off x="457200" y="4343400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pitchdeck-template · 12 slides + appendix</a:t>
            </a:r>
            <a:endParaRPr lang="en-US" sz="800" dirty="0"/>
          </a:p>
        </p:txBody>
      </p:sp>
      <p:sp>
        <p:nvSpPr>
          <p:cNvPr id="6" name="pill-date"/>
          <p:cNvSpPr/>
          <p:nvPr/>
        </p:nvSpPr>
        <p:spPr>
          <a:xfrm>
            <a:off x="3063240" y="4343400"/>
            <a:ext cx="1005840" cy="310896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7" name="pill-date-text"/>
          <p:cNvSpPr txBox="1"/>
          <p:nvPr/>
        </p:nvSpPr>
        <p:spPr>
          <a:xfrm>
            <a:off x="3063240" y="434340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[maand jaar]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Zo gebruik je deze template</a:t>
            </a:r>
            <a:endParaRPr lang="en-US" sz="2400" dirty="0"/>
          </a:p>
        </p:txBody>
      </p:sp>
      <p:sp>
        <p:nvSpPr>
          <p:cNvPr id="3" name="intro"/>
          <p:cNvSpPr txBox="1"/>
          <p:nvPr/>
        </p:nvSpPr>
        <p:spPr>
          <a:xfrm>
            <a:off x="457200" y="914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Investeerders besteden gemiddeld zo'n drie minuten aan een eerste lezing. Dit deck volgt de twaalf-slides-opbouw en is zo gebouwd dat je verhaal die scan overleeft.</a:t>
            </a:r>
            <a:endParaRPr lang="en-US" sz="1100" dirty="0"/>
          </a:p>
        </p:txBody>
      </p:sp>
      <p:sp>
        <p:nvSpPr>
          <p:cNvPr id="4" name="stepdot-1"/>
          <p:cNvSpPr/>
          <p:nvPr/>
        </p:nvSpPr>
        <p:spPr>
          <a:xfrm>
            <a:off x="457200" y="1618488"/>
            <a:ext cx="329184" cy="32918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5" name="stepnum-2"/>
          <p:cNvSpPr txBox="1"/>
          <p:nvPr/>
        </p:nvSpPr>
        <p:spPr>
          <a:xfrm>
            <a:off x="457200" y="16184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</a:t>
            </a:r>
            <a:endParaRPr lang="en-US" sz="1100" dirty="0"/>
          </a:p>
        </p:txBody>
      </p:sp>
      <p:sp>
        <p:nvSpPr>
          <p:cNvPr id="6" name="steph-3"/>
          <p:cNvSpPr txBox="1"/>
          <p:nvPr/>
        </p:nvSpPr>
        <p:spPr>
          <a:xfrm>
            <a:off x="960120" y="1600200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Twaalf slides</a:t>
            </a:r>
            <a:endParaRPr lang="en-US" sz="1200" dirty="0"/>
          </a:p>
        </p:txBody>
      </p:sp>
      <p:sp>
        <p:nvSpPr>
          <p:cNvPr id="7" name="stept-4"/>
          <p:cNvSpPr txBox="1"/>
          <p:nvPr/>
        </p:nvSpPr>
        <p:spPr>
          <a:xfrm>
            <a:off x="960120" y="1856232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Titel tot en met de vraag. Al het andere verhuist naar de appendix.</a:t>
            </a:r>
            <a:endParaRPr lang="en-US" sz="1000" dirty="0"/>
          </a:p>
        </p:txBody>
      </p:sp>
      <p:sp>
        <p:nvSpPr>
          <p:cNvPr id="8" name="stepdot-5"/>
          <p:cNvSpPr/>
          <p:nvPr/>
        </p:nvSpPr>
        <p:spPr>
          <a:xfrm>
            <a:off x="457200" y="2331720"/>
            <a:ext cx="329184" cy="32918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9" name="stepnum-6"/>
          <p:cNvSpPr txBox="1"/>
          <p:nvPr/>
        </p:nvSpPr>
        <p:spPr>
          <a:xfrm>
            <a:off x="457200" y="23317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</a:t>
            </a:r>
            <a:endParaRPr lang="en-US" sz="1100" dirty="0"/>
          </a:p>
        </p:txBody>
      </p:sp>
      <p:sp>
        <p:nvSpPr>
          <p:cNvPr id="10" name="steph-7"/>
          <p:cNvSpPr txBox="1"/>
          <p:nvPr/>
        </p:nvSpPr>
        <p:spPr>
          <a:xfrm>
            <a:off x="960120" y="231343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Eén idee per slide</a:t>
            </a:r>
            <a:endParaRPr lang="en-US" sz="1200" dirty="0"/>
          </a:p>
        </p:txBody>
      </p:sp>
      <p:sp>
        <p:nvSpPr>
          <p:cNvPr id="11" name="stept-8"/>
          <p:cNvSpPr txBox="1"/>
          <p:nvPr/>
        </p:nvSpPr>
        <p:spPr>
          <a:xfrm>
            <a:off x="960120" y="2569464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Elke slide beantwoordt precies één investeerdersvraag. Maakt een slide twee punten, splits hem dan.</a:t>
            </a:r>
            <a:endParaRPr lang="en-US" sz="1000" dirty="0"/>
          </a:p>
        </p:txBody>
      </p:sp>
      <p:sp>
        <p:nvSpPr>
          <p:cNvPr id="12" name="stepdot-9"/>
          <p:cNvSpPr/>
          <p:nvPr/>
        </p:nvSpPr>
        <p:spPr>
          <a:xfrm>
            <a:off x="457200" y="3044952"/>
            <a:ext cx="329184" cy="32918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3" name="stepnum-10"/>
          <p:cNvSpPr txBox="1"/>
          <p:nvPr/>
        </p:nvSpPr>
        <p:spPr>
          <a:xfrm>
            <a:off x="457200" y="30449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</a:t>
            </a:r>
            <a:endParaRPr lang="en-US" sz="1100" dirty="0"/>
          </a:p>
        </p:txBody>
      </p:sp>
      <p:sp>
        <p:nvSpPr>
          <p:cNvPr id="14" name="steph-11"/>
          <p:cNvSpPr txBox="1"/>
          <p:nvPr/>
        </p:nvSpPr>
        <p:spPr>
          <a:xfrm>
            <a:off x="960120" y="3026664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De volgorde vertelt het verhaal</a:t>
            </a:r>
            <a:endParaRPr lang="en-US" sz="1200" dirty="0"/>
          </a:p>
        </p:txBody>
      </p:sp>
      <p:sp>
        <p:nvSpPr>
          <p:cNvPr id="15" name="stept-12"/>
          <p:cNvSpPr txBox="1"/>
          <p:nvPr/>
        </p:nvSpPr>
        <p:spPr>
          <a:xfrm>
            <a:off x="960120" y="3282696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Probleem vóór oplossing, bewijs vóór prognoses, de vraag pas na het bewijs.</a:t>
            </a:r>
            <a:endParaRPr lang="en-US" sz="1000" dirty="0"/>
          </a:p>
        </p:txBody>
      </p:sp>
      <p:sp>
        <p:nvSpPr>
          <p:cNvPr id="16" name="stepdot-13"/>
          <p:cNvSpPr/>
          <p:nvPr/>
        </p:nvSpPr>
        <p:spPr>
          <a:xfrm>
            <a:off x="457200" y="3758184"/>
            <a:ext cx="329184" cy="32918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stepnum-14"/>
          <p:cNvSpPr txBox="1"/>
          <p:nvPr/>
        </p:nvSpPr>
        <p:spPr>
          <a:xfrm>
            <a:off x="457200" y="37581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</a:t>
            </a:r>
            <a:endParaRPr lang="en-US" sz="1100" dirty="0"/>
          </a:p>
        </p:txBody>
      </p:sp>
      <p:sp>
        <p:nvSpPr>
          <p:cNvPr id="18" name="steph-15"/>
          <p:cNvSpPr txBox="1"/>
          <p:nvPr/>
        </p:nvSpPr>
        <p:spPr>
          <a:xfrm>
            <a:off x="960120" y="3739896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Vervangen, dan verwijderen</a:t>
            </a:r>
            <a:endParaRPr lang="en-US" sz="1200" dirty="0"/>
          </a:p>
        </p:txBody>
      </p:sp>
      <p:sp>
        <p:nvSpPr>
          <p:cNvPr id="19" name="stept-16"/>
          <p:cNvSpPr txBox="1"/>
          <p:nvPr/>
        </p:nvSpPr>
        <p:spPr>
          <a:xfrm>
            <a:off x="960120" y="3995928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Vervang elke [placeholder] door je eigen inhoud en verwijder deze slide en de tipkaarten voordat je het deck verstuurt.</a:t>
            </a:r>
            <a:endParaRPr lang="en-US" sz="1000" dirty="0"/>
          </a:p>
        </p:txBody>
      </p:sp>
      <p:sp>
        <p:nvSpPr>
          <p:cNvPr id="20" name="tipcard-17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iplabel-18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22" name="tiptext-19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Het deck hoeft de ronde niet te sluiten. Het moet het volgende gesprek verdienen.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Schrap alles wat pas logisch wordt als jij het toelicht, en zorg dat de verstuurde versie leesbaar is zonder jouw voice-over.</a:t>
            </a:r>
            <a:endParaRPr lang="en-US" sz="950" dirty="0"/>
          </a:p>
        </p:txBody>
      </p:sp>
      <p:sp>
        <p:nvSpPr>
          <p:cNvPr id="23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Het probleem</a:t>
            </a: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[Beschrijf het probleem in één scherpe zin, vanuit de klant]</a:t>
            </a:r>
            <a:endParaRPr lang="en-US" sz="1150" dirty="0"/>
          </a:p>
        </p:txBody>
      </p:sp>
      <p:sp>
        <p:nvSpPr>
          <p:cNvPr id="4" name="card-20"/>
          <p:cNvSpPr/>
          <p:nvPr/>
        </p:nvSpPr>
        <p:spPr>
          <a:xfrm>
            <a:off x="457200" y="1508760"/>
            <a:ext cx="5760720" cy="475488"/>
          </a:xfrm>
          <a:prstGeom prst="roundRect">
            <a:avLst>
              <a:gd name="adj" fmla="val 1923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ph-21"/>
          <p:cNvSpPr txBox="1"/>
          <p:nvPr/>
        </p:nvSpPr>
        <p:spPr>
          <a:xfrm>
            <a:off x="594360" y="1645920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[Wie heeft er last, en hoeveel zijn dat er?]</a:t>
            </a:r>
            <a:endParaRPr lang="en-US" sz="1000" dirty="0"/>
          </a:p>
        </p:txBody>
      </p:sp>
      <p:sp>
        <p:nvSpPr>
          <p:cNvPr id="6" name="card-22"/>
          <p:cNvSpPr/>
          <p:nvPr/>
        </p:nvSpPr>
        <p:spPr>
          <a:xfrm>
            <a:off x="457200" y="2075688"/>
            <a:ext cx="5760720" cy="475488"/>
          </a:xfrm>
          <a:prstGeom prst="roundRect">
            <a:avLst>
              <a:gd name="adj" fmla="val 1923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ph-23"/>
          <p:cNvSpPr txBox="1"/>
          <p:nvPr/>
        </p:nvSpPr>
        <p:spPr>
          <a:xfrm>
            <a:off x="594360" y="2212848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[Hoe vaak speelt het, en wat kost het ze: tijd, geld, risico, frustratie?]</a:t>
            </a:r>
            <a:endParaRPr lang="en-US" sz="1000" dirty="0"/>
          </a:p>
        </p:txBody>
      </p:sp>
      <p:sp>
        <p:nvSpPr>
          <p:cNvPr id="8" name="card-24"/>
          <p:cNvSpPr/>
          <p:nvPr/>
        </p:nvSpPr>
        <p:spPr>
          <a:xfrm>
            <a:off x="457200" y="2642616"/>
            <a:ext cx="5760720" cy="475488"/>
          </a:xfrm>
          <a:prstGeom prst="roundRect">
            <a:avLst>
              <a:gd name="adj" fmla="val 1923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ph-25"/>
          <p:cNvSpPr txBox="1"/>
          <p:nvPr/>
        </p:nvSpPr>
        <p:spPr>
          <a:xfrm>
            <a:off x="594360" y="2779776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[Wat doen ze er nu aan, en waarom schiet dat tekort?]</a:t>
            </a:r>
            <a:endParaRPr lang="en-US" sz="1000" dirty="0"/>
          </a:p>
        </p:txBody>
      </p:sp>
      <p:sp>
        <p:nvSpPr>
          <p:cNvPr id="10" name="card-26"/>
          <p:cNvSpPr/>
          <p:nvPr/>
        </p:nvSpPr>
        <p:spPr>
          <a:xfrm>
            <a:off x="457200" y="3209544"/>
            <a:ext cx="5760720" cy="475488"/>
          </a:xfrm>
          <a:prstGeom prst="roundRect">
            <a:avLst>
              <a:gd name="adj" fmla="val 1923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ph-27"/>
          <p:cNvSpPr txBox="1"/>
          <p:nvPr/>
        </p:nvSpPr>
        <p:spPr>
          <a:xfrm>
            <a:off x="594360" y="334670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[Bewijs: een datapunt, quote of observatie van echte klanten (bron)]</a:t>
            </a:r>
            <a:endParaRPr lang="en-US" sz="1000" dirty="0"/>
          </a:p>
        </p:txBody>
      </p:sp>
      <p:sp>
        <p:nvSpPr>
          <p:cNvPr id="12" name="quote-card"/>
          <p:cNvSpPr/>
          <p:nvPr/>
        </p:nvSpPr>
        <p:spPr>
          <a:xfrm>
            <a:off x="457200" y="3886200"/>
            <a:ext cx="5760720" cy="685800"/>
          </a:xfrm>
          <a:prstGeom prst="roundRect">
            <a:avLst>
              <a:gd name="adj" fmla="val 13333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3" name="quote-text"/>
          <p:cNvSpPr txBox="1"/>
          <p:nvPr/>
        </p:nvSpPr>
        <p:spPr>
          <a:xfrm>
            <a:off x="640080" y="3886200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Klant aan het woord  </a:t>
            </a:r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“[Een korte, echte quote die de pijn concreet maakt]”</a:t>
            </a:r>
            <a:endParaRPr lang="en-US" sz="1000" dirty="0"/>
          </a:p>
        </p:txBody>
      </p:sp>
      <p:sp>
        <p:nvSpPr>
          <p:cNvPr id="14" name="tipcard-28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iplabel-29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16" name="tiptext-30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De belangrijkste slide van het hele deck. Een investeerder die het probleem voelt, wil de rest zien; een investeerder die het niet gelooft, is al afgehaakt.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Beschrijf één specifiek probleem voor één specifieke groep. Weersta het parapluprobleem dat iedereen raakt.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Krijg je het probleem niet in twee zinnen scherp? Dan is het deck niet je probleem. Doe eerst je klantonderzoek.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De oplossing</a:t>
            </a: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[1-2 zinnen: wat jij doet aan dat probleem, en waarom dit de logische aanpak is]</a:t>
            </a:r>
            <a:endParaRPr lang="en-US" sz="1150" dirty="0"/>
          </a:p>
        </p:txBody>
      </p:sp>
      <p:sp>
        <p:nvSpPr>
          <p:cNvPr id="4" name="card-31"/>
          <p:cNvSpPr/>
          <p:nvPr/>
        </p:nvSpPr>
        <p:spPr>
          <a:xfrm>
            <a:off x="457200" y="1554480"/>
            <a:ext cx="173736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label-32"/>
          <p:cNvSpPr txBox="1"/>
          <p:nvPr/>
        </p:nvSpPr>
        <p:spPr>
          <a:xfrm>
            <a:off x="594360" y="166420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Het probleem</a:t>
            </a:r>
            <a:endParaRPr lang="en-US" sz="1100" dirty="0"/>
          </a:p>
        </p:txBody>
      </p:sp>
      <p:sp>
        <p:nvSpPr>
          <p:cNvPr id="6" name="ph-33"/>
          <p:cNvSpPr txBox="1"/>
          <p:nvPr/>
        </p:nvSpPr>
        <p:spPr>
          <a:xfrm>
            <a:off x="594360" y="19659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[in drie woorden]</a:t>
            </a:r>
            <a:endParaRPr lang="en-US" sz="900" dirty="0"/>
          </a:p>
        </p:txBody>
      </p:sp>
      <p:sp>
        <p:nvSpPr>
          <p:cNvPr id="7" name="arrow-34"/>
          <p:cNvSpPr txBox="1"/>
          <p:nvPr/>
        </p:nvSpPr>
        <p:spPr>
          <a:xfrm>
            <a:off x="2194560" y="1554480"/>
            <a:ext cx="274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→</a:t>
            </a:r>
            <a:endParaRPr lang="en-US" sz="1600" dirty="0"/>
          </a:p>
        </p:txBody>
      </p:sp>
      <p:sp>
        <p:nvSpPr>
          <p:cNvPr id="8" name="card-35"/>
          <p:cNvSpPr/>
          <p:nvPr/>
        </p:nvSpPr>
        <p:spPr>
          <a:xfrm>
            <a:off x="2468880" y="1554480"/>
            <a:ext cx="173736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cardlabel-36"/>
          <p:cNvSpPr txBox="1"/>
          <p:nvPr/>
        </p:nvSpPr>
        <p:spPr>
          <a:xfrm>
            <a:off x="2606040" y="166420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Wat wij doen</a:t>
            </a:r>
            <a:endParaRPr lang="en-US" sz="1100" dirty="0"/>
          </a:p>
        </p:txBody>
      </p:sp>
      <p:sp>
        <p:nvSpPr>
          <p:cNvPr id="10" name="ph-37"/>
          <p:cNvSpPr txBox="1"/>
          <p:nvPr/>
        </p:nvSpPr>
        <p:spPr>
          <a:xfrm>
            <a:off x="2606040" y="19659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[de actie]</a:t>
            </a:r>
            <a:endParaRPr lang="en-US" sz="900" dirty="0"/>
          </a:p>
        </p:txBody>
      </p:sp>
      <p:sp>
        <p:nvSpPr>
          <p:cNvPr id="11" name="arrow-38"/>
          <p:cNvSpPr txBox="1"/>
          <p:nvPr/>
        </p:nvSpPr>
        <p:spPr>
          <a:xfrm>
            <a:off x="4206240" y="1554480"/>
            <a:ext cx="274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→</a:t>
            </a:r>
            <a:endParaRPr lang="en-US" sz="1600" dirty="0"/>
          </a:p>
        </p:txBody>
      </p:sp>
      <p:sp>
        <p:nvSpPr>
          <p:cNvPr id="12" name="card-39"/>
          <p:cNvSpPr/>
          <p:nvPr/>
        </p:nvSpPr>
        <p:spPr>
          <a:xfrm>
            <a:off x="4480560" y="1554480"/>
            <a:ext cx="1737360" cy="868680"/>
          </a:xfrm>
          <a:prstGeom prst="roundRect">
            <a:avLst>
              <a:gd name="adj" fmla="val 10526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3" name="cardlabel-40"/>
          <p:cNvSpPr txBox="1"/>
          <p:nvPr/>
        </p:nvSpPr>
        <p:spPr>
          <a:xfrm>
            <a:off x="4617720" y="166420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De verandering</a:t>
            </a:r>
            <a:endParaRPr lang="en-US" sz="1100" dirty="0"/>
          </a:p>
        </p:txBody>
      </p:sp>
      <p:sp>
        <p:nvSpPr>
          <p:cNvPr id="14" name="ph-41"/>
          <p:cNvSpPr txBox="1"/>
          <p:nvPr/>
        </p:nvSpPr>
        <p:spPr>
          <a:xfrm>
            <a:off x="4617720" y="19659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bg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[wat er beter wordt]</a:t>
            </a:r>
            <a:endParaRPr lang="en-US" sz="900" dirty="0"/>
          </a:p>
        </p:txBody>
      </p:sp>
      <p:sp>
        <p:nvSpPr>
          <p:cNvPr id="15" name="ph-42"/>
          <p:cNvSpPr txBox="1"/>
          <p:nvPr/>
        </p:nvSpPr>
        <p:spPr>
          <a:xfrm>
            <a:off x="457200" y="26517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b="1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[productbeeld]</a:t>
            </a:r>
            <a:endParaRPr lang="en-US" sz="800" dirty="0"/>
          </a:p>
        </p:txBody>
      </p:sp>
      <p:sp>
        <p:nvSpPr>
          <p:cNvPr id="16" name="card-43"/>
          <p:cNvSpPr/>
          <p:nvPr/>
        </p:nvSpPr>
        <p:spPr>
          <a:xfrm>
            <a:off x="457200" y="2926080"/>
            <a:ext cx="2788920" cy="1645920"/>
          </a:xfrm>
          <a:prstGeom prst="roundRect">
            <a:avLst>
              <a:gd name="adj" fmla="val 55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ph-44"/>
          <p:cNvSpPr txBox="1"/>
          <p:nvPr/>
        </p:nvSpPr>
        <p:spPr>
          <a:xfrm>
            <a:off x="594360" y="3063240"/>
            <a:ext cx="2514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[Screenshot of productfoto]</a:t>
            </a:r>
            <a:endParaRPr lang="en-US" sz="950" dirty="0"/>
          </a:p>
        </p:txBody>
      </p:sp>
      <p:sp>
        <p:nvSpPr>
          <p:cNvPr id="18" name="card-45"/>
          <p:cNvSpPr/>
          <p:nvPr/>
        </p:nvSpPr>
        <p:spPr>
          <a:xfrm>
            <a:off x="3429000" y="2926080"/>
            <a:ext cx="2788920" cy="1645920"/>
          </a:xfrm>
          <a:prstGeom prst="roundRect">
            <a:avLst>
              <a:gd name="adj" fmla="val 55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ph-46"/>
          <p:cNvSpPr txBox="1"/>
          <p:nvPr/>
        </p:nvSpPr>
        <p:spPr>
          <a:xfrm>
            <a:off x="3566160" y="3063240"/>
            <a:ext cx="2514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[Tweede beeld: workflow of klantlogo's · meer beelden in de appendix]</a:t>
            </a:r>
            <a:endParaRPr lang="en-US" sz="950" dirty="0"/>
          </a:p>
        </p:txBody>
      </p:sp>
      <p:sp>
        <p:nvSpPr>
          <p:cNvPr id="20" name="tipcard-47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iplabel-48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22" name="tiptext-49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Toon het, liefst met een paar beelden van het product. Extra screenshots horen in de appendix.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Features opsommen is hier de valkuil. Laat zien welke verandering je teweegbrengt.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Als een lezer binnen tien seconden niet weet wat je doet, is deze slide mislukt.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Waarom nu</a:t>
            </a: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[Eén zin: wat is er veranderd waardoor dit probleem nú oplosbaar of urgent is]</a:t>
            </a:r>
            <a:endParaRPr lang="en-US" sz="1150" dirty="0"/>
          </a:p>
        </p:txBody>
      </p:sp>
      <p:sp>
        <p:nvSpPr>
          <p:cNvPr id="4" name="card-50"/>
          <p:cNvSpPr/>
          <p:nvPr/>
        </p:nvSpPr>
        <p:spPr>
          <a:xfrm>
            <a:off x="457200" y="1554480"/>
            <a:ext cx="576072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label-51"/>
          <p:cNvSpPr txBox="1"/>
          <p:nvPr/>
        </p:nvSpPr>
        <p:spPr>
          <a:xfrm>
            <a:off x="594360" y="166420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Technologie</a:t>
            </a:r>
            <a:endParaRPr lang="en-US" sz="1100" dirty="0"/>
          </a:p>
        </p:txBody>
      </p:sp>
      <p:sp>
        <p:nvSpPr>
          <p:cNvPr id="6" name="ph-52"/>
          <p:cNvSpPr txBox="1"/>
          <p:nvPr/>
        </p:nvSpPr>
        <p:spPr>
          <a:xfrm>
            <a:off x="594360" y="19659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[Wat is er recent mogelijk of betaalbaar geworden?]</a:t>
            </a:r>
            <a:endParaRPr lang="en-US" sz="1000" dirty="0"/>
          </a:p>
        </p:txBody>
      </p:sp>
      <p:sp>
        <p:nvSpPr>
          <p:cNvPr id="7" name="card-53"/>
          <p:cNvSpPr/>
          <p:nvPr/>
        </p:nvSpPr>
        <p:spPr>
          <a:xfrm>
            <a:off x="457200" y="2560320"/>
            <a:ext cx="576072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cardlabel-54"/>
          <p:cNvSpPr txBox="1"/>
          <p:nvPr/>
        </p:nvSpPr>
        <p:spPr>
          <a:xfrm>
            <a:off x="594360" y="26700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Gedrag</a:t>
            </a:r>
            <a:endParaRPr lang="en-US" sz="1100" dirty="0"/>
          </a:p>
        </p:txBody>
      </p:sp>
      <p:sp>
        <p:nvSpPr>
          <p:cNvPr id="9" name="ph-55"/>
          <p:cNvSpPr txBox="1"/>
          <p:nvPr/>
        </p:nvSpPr>
        <p:spPr>
          <a:xfrm>
            <a:off x="594360" y="2971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[Wat doen klanten anders dan drie jaar geleden?]</a:t>
            </a:r>
            <a:endParaRPr lang="en-US" sz="1000" dirty="0"/>
          </a:p>
        </p:txBody>
      </p:sp>
      <p:sp>
        <p:nvSpPr>
          <p:cNvPr id="10" name="card-56"/>
          <p:cNvSpPr/>
          <p:nvPr/>
        </p:nvSpPr>
        <p:spPr>
          <a:xfrm>
            <a:off x="457200" y="3566160"/>
            <a:ext cx="576072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ardlabel-57"/>
          <p:cNvSpPr txBox="1"/>
          <p:nvPr/>
        </p:nvSpPr>
        <p:spPr>
          <a:xfrm>
            <a:off x="594360" y="36758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Regelgeving</a:t>
            </a:r>
            <a:endParaRPr lang="en-US" sz="1100" dirty="0"/>
          </a:p>
        </p:txBody>
      </p:sp>
      <p:sp>
        <p:nvSpPr>
          <p:cNvPr id="12" name="ph-58"/>
          <p:cNvSpPr txBox="1"/>
          <p:nvPr/>
        </p:nvSpPr>
        <p:spPr>
          <a:xfrm>
            <a:off x="594360" y="3977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[Welke regel, norm of kostenverandering opent het venster?]</a:t>
            </a:r>
            <a:endParaRPr lang="en-US" sz="1000" dirty="0"/>
          </a:p>
        </p:txBody>
      </p:sp>
      <p:sp>
        <p:nvSpPr>
          <p:cNvPr id="13" name="tipcard-59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iplabel-60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15" name="tiptext-61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Deze slide onderscheidt een kans van een idee dat er altijd al was.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De onderliggende vraag: waarom heeft niemand deze markt al gewonnen? Benoem de specifieke verandering, met bron.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Twee of drie onderbouwde verschuivingen verslaan tien beweringen zonder bron.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Marktomvang</a:t>
            </a:r>
            <a:endParaRPr lang="en-US" sz="2400" dirty="0"/>
          </a:p>
        </p:txBody>
      </p:sp>
      <p:sp>
        <p:nvSpPr>
          <p:cNvPr id="3" name="card-62"/>
          <p:cNvSpPr/>
          <p:nvPr/>
        </p:nvSpPr>
        <p:spPr>
          <a:xfrm>
            <a:off x="457200" y="1051560"/>
            <a:ext cx="576072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label-63"/>
          <p:cNvSpPr txBox="1"/>
          <p:nvPr/>
        </p:nvSpPr>
        <p:spPr>
          <a:xfrm>
            <a:off x="594360" y="116128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TAM  [€X mld]</a:t>
            </a:r>
            <a:endParaRPr lang="en-US" sz="1300" dirty="0"/>
          </a:p>
        </p:txBody>
      </p:sp>
      <p:sp>
        <p:nvSpPr>
          <p:cNvPr id="5" name="ph-64"/>
          <p:cNvSpPr txBox="1"/>
          <p:nvPr/>
        </p:nvSpPr>
        <p:spPr>
          <a:xfrm>
            <a:off x="594360" y="1463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Totale markt  ·  [definitie + bron]</a:t>
            </a:r>
            <a:endParaRPr lang="en-US" sz="950" dirty="0"/>
          </a:p>
        </p:txBody>
      </p:sp>
      <p:sp>
        <p:nvSpPr>
          <p:cNvPr id="6" name="card-65"/>
          <p:cNvSpPr/>
          <p:nvPr/>
        </p:nvSpPr>
        <p:spPr>
          <a:xfrm>
            <a:off x="457200" y="2075688"/>
            <a:ext cx="4206240" cy="868680"/>
          </a:xfrm>
          <a:prstGeom prst="roundRect">
            <a:avLst>
              <a:gd name="adj" fmla="val 10526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cardlabel-66"/>
          <p:cNvSpPr txBox="1"/>
          <p:nvPr/>
        </p:nvSpPr>
        <p:spPr>
          <a:xfrm>
            <a:off x="594360" y="2185416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SAM  [€X mln]</a:t>
            </a:r>
            <a:endParaRPr lang="en-US" sz="1300" dirty="0"/>
          </a:p>
        </p:txBody>
      </p:sp>
      <p:sp>
        <p:nvSpPr>
          <p:cNvPr id="8" name="ph-67"/>
          <p:cNvSpPr txBox="1"/>
          <p:nvPr/>
        </p:nvSpPr>
        <p:spPr>
          <a:xfrm>
            <a:off x="594360" y="248716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Bereikbare markt  ·  [jouw segment + geografie]</a:t>
            </a:r>
            <a:endParaRPr lang="en-US" sz="950" dirty="0"/>
          </a:p>
        </p:txBody>
      </p:sp>
      <p:sp>
        <p:nvSpPr>
          <p:cNvPr id="9" name="card-68"/>
          <p:cNvSpPr/>
          <p:nvPr/>
        </p:nvSpPr>
        <p:spPr>
          <a:xfrm>
            <a:off x="457200" y="3099816"/>
            <a:ext cx="2834640" cy="868680"/>
          </a:xfrm>
          <a:prstGeom prst="roundRect">
            <a:avLst>
              <a:gd name="adj" fmla="val 10526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cardlabel-69"/>
          <p:cNvSpPr txBox="1"/>
          <p:nvPr/>
        </p:nvSpPr>
        <p:spPr>
          <a:xfrm>
            <a:off x="594360" y="320954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SOM  [€X mln]</a:t>
            </a:r>
            <a:endParaRPr lang="en-US" sz="1300" dirty="0"/>
          </a:p>
        </p:txBody>
      </p:sp>
      <p:sp>
        <p:nvSpPr>
          <p:cNvPr id="11" name="ph-70"/>
          <p:cNvSpPr txBox="1"/>
          <p:nvPr/>
        </p:nvSpPr>
        <p:spPr>
          <a:xfrm>
            <a:off x="594360" y="3511296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bg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Haalbaar aandeel  ·  [bottom-up: aantal klanten × wat ze betalen]</a:t>
            </a:r>
            <a:endParaRPr lang="en-US" sz="950" dirty="0"/>
          </a:p>
        </p:txBody>
      </p:sp>
      <p:sp>
        <p:nvSpPr>
          <p:cNvPr id="12" name="ph-71"/>
          <p:cNvSpPr txBox="1"/>
          <p:nvPr/>
        </p:nvSpPr>
        <p:spPr>
          <a:xfrm>
            <a:off x="457200" y="416052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[Optioneel: één regel over hoe je in de loop van de tijd van SOM naar SAM groeit]</a:t>
            </a:r>
            <a:endParaRPr lang="en-US" sz="900" dirty="0"/>
          </a:p>
        </p:txBody>
      </p:sp>
      <p:sp>
        <p:nvSpPr>
          <p:cNvPr id="13" name="tipcard-72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iplabel-73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15" name="tiptext-74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Bouw het bottom-up op: aantal potentiële klanten maal wat ze betalen. Bottom-up laat zien dat je rekent; top-down laat zien dat je hoopt.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“Als we 1% van een miljardenmarkt pakken” overtuigt niemand. Elk getal op deze slide heeft een bron nodig.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Klein-maar-groeiend wint van groot-maar-statisch. Toon de groei, niet alleen de omvang.</a:t>
            </a:r>
            <a:endParaRPr lang="en-US" sz="950" dirty="0"/>
          </a:p>
        </p:txBody>
      </p:sp>
      <p:sp>
        <p:nvSpPr>
          <p:cNvPr id="16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Tractie</a:t>
            </a:r>
            <a:endParaRPr lang="en-US" sz="2400" dirty="0"/>
          </a:p>
        </p:txBody>
      </p:sp>
      <p:sp>
        <p:nvSpPr>
          <p:cNvPr id="3" name="card-75"/>
          <p:cNvSpPr/>
          <p:nvPr/>
        </p:nvSpPr>
        <p:spPr>
          <a:xfrm>
            <a:off x="457200" y="1051560"/>
            <a:ext cx="182880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label-76"/>
          <p:cNvSpPr txBox="1"/>
          <p:nvPr/>
        </p:nvSpPr>
        <p:spPr>
          <a:xfrm>
            <a:off x="594360" y="116128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[Metric 1]</a:t>
            </a:r>
            <a:endParaRPr lang="en-US" sz="1200" dirty="0"/>
          </a:p>
        </p:txBody>
      </p:sp>
      <p:sp>
        <p:nvSpPr>
          <p:cNvPr id="5" name="ph-77"/>
          <p:cNvSpPr txBox="1"/>
          <p:nvPr/>
        </p:nvSpPr>
        <p:spPr>
          <a:xfrm>
            <a:off x="594360" y="14630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[bijv. omzet · €X, +X% p/m]</a:t>
            </a:r>
            <a:endParaRPr lang="en-US" sz="900" dirty="0"/>
          </a:p>
        </p:txBody>
      </p:sp>
      <p:sp>
        <p:nvSpPr>
          <p:cNvPr id="6" name="card-78"/>
          <p:cNvSpPr/>
          <p:nvPr/>
        </p:nvSpPr>
        <p:spPr>
          <a:xfrm>
            <a:off x="457200" y="2194560"/>
            <a:ext cx="182880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label-79"/>
          <p:cNvSpPr txBox="1"/>
          <p:nvPr/>
        </p:nvSpPr>
        <p:spPr>
          <a:xfrm>
            <a:off x="594360" y="230428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[Metric 2]</a:t>
            </a:r>
            <a:endParaRPr lang="en-US" sz="1200" dirty="0"/>
          </a:p>
        </p:txBody>
      </p:sp>
      <p:sp>
        <p:nvSpPr>
          <p:cNvPr id="8" name="ph-80"/>
          <p:cNvSpPr txBox="1"/>
          <p:nvPr/>
        </p:nvSpPr>
        <p:spPr>
          <a:xfrm>
            <a:off x="594360" y="26060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[bijv. actieve gebruikers · X, +X% p/m]</a:t>
            </a:r>
            <a:endParaRPr lang="en-US" sz="900" dirty="0"/>
          </a:p>
        </p:txBody>
      </p:sp>
      <p:sp>
        <p:nvSpPr>
          <p:cNvPr id="9" name="card-81"/>
          <p:cNvSpPr/>
          <p:nvPr/>
        </p:nvSpPr>
        <p:spPr>
          <a:xfrm>
            <a:off x="457200" y="3337560"/>
            <a:ext cx="182880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cardlabel-82"/>
          <p:cNvSpPr txBox="1"/>
          <p:nvPr/>
        </p:nvSpPr>
        <p:spPr>
          <a:xfrm>
            <a:off x="594360" y="344728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[Metric 3]</a:t>
            </a:r>
            <a:endParaRPr lang="en-US" sz="1200" dirty="0"/>
          </a:p>
        </p:txBody>
      </p:sp>
      <p:sp>
        <p:nvSpPr>
          <p:cNvPr id="11" name="ph-83"/>
          <p:cNvSpPr txBox="1"/>
          <p:nvPr/>
        </p:nvSpPr>
        <p:spPr>
          <a:xfrm>
            <a:off x="594360" y="374904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[bijv. retentie · X% na 3 maanden]</a:t>
            </a:r>
            <a:endParaRPr lang="en-US" sz="900" dirty="0"/>
          </a:p>
        </p:txBody>
      </p:sp>
      <p:graphicFrame>
        <p:nvGraphicFramePr>
          <p:cNvPr id="12" name="chart-tractie" descr=""/>
          <p:cNvGraphicFramePr/>
          <p:nvPr/>
        </p:nvGraphicFramePr>
        <p:xfrm>
          <a:off x="2468880" y="1051560"/>
          <a:ext cx="37490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tipcard-84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iplabel-85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15" name="tiptext-86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Alles wat bewijst dat het werkt: omzet, groei, retentie, pilots, wachtlijst.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Nog weinig cijfers? Toon validatiebewijs: gesprekken, toezeggingen, betalende testgebruikers. Vroege investeerders verwachten geen hockeystick, wel eerlijk bewijs.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Twee of drie metrics plus één heldere grafiek. Verkoop nooit een vanity metric als tractie.</a:t>
            </a:r>
            <a:endParaRPr lang="en-US" sz="950" dirty="0"/>
          </a:p>
        </p:txBody>
      </p:sp>
      <p:sp>
        <p:nvSpPr>
          <p:cNvPr id="16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Businessmodel</a:t>
            </a:r>
            <a:endParaRPr lang="en-US" sz="2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[Eén zin: wat kost het, wie betaalt, hoe vaak]</a:t>
            </a:r>
            <a:endParaRPr lang="en-US" sz="1150" dirty="0"/>
          </a:p>
        </p:txBody>
      </p:sp>
      <p:sp>
        <p:nvSpPr>
          <p:cNvPr id="4" name="card-87"/>
          <p:cNvSpPr/>
          <p:nvPr/>
        </p:nvSpPr>
        <p:spPr>
          <a:xfrm>
            <a:off x="457200" y="1554480"/>
            <a:ext cx="278892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label-88"/>
          <p:cNvSpPr txBox="1"/>
          <p:nvPr/>
        </p:nvSpPr>
        <p:spPr>
          <a:xfrm>
            <a:off x="594360" y="166420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Pricing</a:t>
            </a:r>
            <a:endParaRPr lang="en-US" sz="1100" dirty="0"/>
          </a:p>
        </p:txBody>
      </p:sp>
      <p:sp>
        <p:nvSpPr>
          <p:cNvPr id="6" name="ph-89"/>
          <p:cNvSpPr txBox="1"/>
          <p:nvPr/>
        </p:nvSpPr>
        <p:spPr>
          <a:xfrm>
            <a:off x="594360" y="196596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[Model + prijspunt, bijv. €X per gebruiker per maand]</a:t>
            </a:r>
            <a:endParaRPr lang="en-US" sz="1000" dirty="0"/>
          </a:p>
        </p:txBody>
      </p:sp>
      <p:sp>
        <p:nvSpPr>
          <p:cNvPr id="7" name="card-90"/>
          <p:cNvSpPr/>
          <p:nvPr/>
        </p:nvSpPr>
        <p:spPr>
          <a:xfrm>
            <a:off x="3429000" y="1554480"/>
            <a:ext cx="278892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cardlabel-91"/>
          <p:cNvSpPr txBox="1"/>
          <p:nvPr/>
        </p:nvSpPr>
        <p:spPr>
          <a:xfrm>
            <a:off x="3566160" y="166420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Unit economics</a:t>
            </a:r>
            <a:endParaRPr lang="en-US" sz="1100" dirty="0"/>
          </a:p>
        </p:txBody>
      </p:sp>
      <p:sp>
        <p:nvSpPr>
          <p:cNvPr id="9" name="ph-92"/>
          <p:cNvSpPr txBox="1"/>
          <p:nvPr/>
        </p:nvSpPr>
        <p:spPr>
          <a:xfrm>
            <a:off x="3566160" y="196596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[CAC, LTV, brutomarge, ook als het schattingen zijn]</a:t>
            </a:r>
            <a:endParaRPr lang="en-US" sz="1000" dirty="0"/>
          </a:p>
        </p:txBody>
      </p:sp>
      <p:sp>
        <p:nvSpPr>
          <p:cNvPr id="10" name="card-93"/>
          <p:cNvSpPr/>
          <p:nvPr/>
        </p:nvSpPr>
        <p:spPr>
          <a:xfrm>
            <a:off x="457200" y="3017520"/>
            <a:ext cx="278892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ardlabel-94"/>
          <p:cNvSpPr txBox="1"/>
          <p:nvPr/>
        </p:nvSpPr>
        <p:spPr>
          <a:xfrm>
            <a:off x="594360" y="312724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Salesaanpak</a:t>
            </a:r>
            <a:endParaRPr lang="en-US" sz="1100" dirty="0"/>
          </a:p>
        </p:txBody>
      </p:sp>
      <p:sp>
        <p:nvSpPr>
          <p:cNvPr id="12" name="ph-95"/>
          <p:cNvSpPr txBox="1"/>
          <p:nvPr/>
        </p:nvSpPr>
        <p:spPr>
          <a:xfrm>
            <a:off x="594360" y="342900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[Self-serve, inside sales, partners, plus lengte van de salescyclus]</a:t>
            </a:r>
            <a:endParaRPr lang="en-US" sz="1000" dirty="0"/>
          </a:p>
        </p:txBody>
      </p:sp>
      <p:sp>
        <p:nvSpPr>
          <p:cNvPr id="13" name="card-96"/>
          <p:cNvSpPr/>
          <p:nvPr/>
        </p:nvSpPr>
        <p:spPr>
          <a:xfrm>
            <a:off x="3429000" y="3017520"/>
            <a:ext cx="278892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cardlabel-97"/>
          <p:cNvSpPr txBox="1"/>
          <p:nvPr/>
        </p:nvSpPr>
        <p:spPr>
          <a:xfrm>
            <a:off x="3566160" y="312724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Groei per klant</a:t>
            </a:r>
            <a:endParaRPr lang="en-US" sz="1100" dirty="0"/>
          </a:p>
        </p:txBody>
      </p:sp>
      <p:sp>
        <p:nvSpPr>
          <p:cNvPr id="15" name="ph-98"/>
          <p:cNvSpPr txBox="1"/>
          <p:nvPr/>
        </p:nvSpPr>
        <p:spPr>
          <a:xfrm>
            <a:off x="3566160" y="342900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[Hoe een account groeit: seats, gebruik, modules]</a:t>
            </a:r>
            <a:endParaRPr lang="en-US" sz="1000" dirty="0"/>
          </a:p>
        </p:txBody>
      </p:sp>
      <p:sp>
        <p:nvSpPr>
          <p:cNvPr id="16" name="tipcard-99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iplabel-100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18" name="tiptext-101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Eén helder model overtuigt meer dan drie mogelijke.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Cijfers mogen in deze fase schattingen zijn; zeg dat er dan bij. Founders die hun kostprijs en runway kennen, stralen discipline uit.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Werkt je margeverhaal alleen op schaal? Laat dan het pad zien: wat verandert er tussen nu en dan?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Go-to-market</a:t>
            </a:r>
            <a:endParaRPr lang="en-US" sz="2400" dirty="0"/>
          </a:p>
        </p:txBody>
      </p:sp>
      <p:sp>
        <p:nvSpPr>
          <p:cNvPr id="3" name="card-102"/>
          <p:cNvSpPr/>
          <p:nvPr/>
        </p:nvSpPr>
        <p:spPr>
          <a:xfrm>
            <a:off x="457200" y="1051560"/>
            <a:ext cx="420624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ardlabel-103"/>
          <p:cNvSpPr txBox="1"/>
          <p:nvPr/>
        </p:nvSpPr>
        <p:spPr>
          <a:xfrm>
            <a:off x="594360" y="11612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Acquisitie</a:t>
            </a:r>
            <a:endParaRPr lang="en-US" sz="1100" dirty="0"/>
          </a:p>
        </p:txBody>
      </p:sp>
      <p:sp>
        <p:nvSpPr>
          <p:cNvPr id="5" name="ph-104"/>
          <p:cNvSpPr txBox="1"/>
          <p:nvPr/>
        </p:nvSpPr>
        <p:spPr>
          <a:xfrm>
            <a:off x="594360" y="14630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[Doelsegment + het kanaal dat je echt hebt getest, met kosten per klant]</a:t>
            </a:r>
            <a:endParaRPr lang="en-US" sz="1000" dirty="0"/>
          </a:p>
        </p:txBody>
      </p:sp>
      <p:sp>
        <p:nvSpPr>
          <p:cNvPr id="6" name="status-105"/>
          <p:cNvSpPr/>
          <p:nvPr/>
        </p:nvSpPr>
        <p:spPr>
          <a:xfrm>
            <a:off x="4846320" y="1325880"/>
            <a:ext cx="137160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tatustext-106"/>
          <p:cNvSpPr txBox="1"/>
          <p:nvPr/>
        </p:nvSpPr>
        <p:spPr>
          <a:xfrm>
            <a:off x="4846320" y="132588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[Status: werkt / testen / hierna]</a:t>
            </a:r>
            <a:endParaRPr lang="en-US" sz="800" dirty="0"/>
          </a:p>
        </p:txBody>
      </p:sp>
      <p:sp>
        <p:nvSpPr>
          <p:cNvPr id="8" name="down-107"/>
          <p:cNvSpPr txBox="1"/>
          <p:nvPr/>
        </p:nvSpPr>
        <p:spPr>
          <a:xfrm>
            <a:off x="2377440" y="1993392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↓</a:t>
            </a:r>
            <a:endParaRPr lang="en-US" sz="1200" dirty="0"/>
          </a:p>
        </p:txBody>
      </p:sp>
      <p:sp>
        <p:nvSpPr>
          <p:cNvPr id="9" name="card-108"/>
          <p:cNvSpPr/>
          <p:nvPr/>
        </p:nvSpPr>
        <p:spPr>
          <a:xfrm>
            <a:off x="457200" y="2194560"/>
            <a:ext cx="420624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cardlabel-109"/>
          <p:cNvSpPr txBox="1"/>
          <p:nvPr/>
        </p:nvSpPr>
        <p:spPr>
          <a:xfrm>
            <a:off x="594360" y="23042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Conversie &amp; retentie</a:t>
            </a:r>
            <a:endParaRPr lang="en-US" sz="1100" dirty="0"/>
          </a:p>
        </p:txBody>
      </p:sp>
      <p:sp>
        <p:nvSpPr>
          <p:cNvPr id="11" name="ph-110"/>
          <p:cNvSpPr txBox="1"/>
          <p:nvPr/>
        </p:nvSpPr>
        <p:spPr>
          <a:xfrm>
            <a:off x="594360" y="26060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[De belangrijkste conversiestap en hoe retentie eruitziet]</a:t>
            </a:r>
            <a:endParaRPr lang="en-US" sz="1000" dirty="0"/>
          </a:p>
        </p:txBody>
      </p:sp>
      <p:sp>
        <p:nvSpPr>
          <p:cNvPr id="12" name="status-111"/>
          <p:cNvSpPr/>
          <p:nvPr/>
        </p:nvSpPr>
        <p:spPr>
          <a:xfrm>
            <a:off x="4846320" y="2468880"/>
            <a:ext cx="137160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statustext-112"/>
          <p:cNvSpPr txBox="1"/>
          <p:nvPr/>
        </p:nvSpPr>
        <p:spPr>
          <a:xfrm>
            <a:off x="4846320" y="246888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[Status]</a:t>
            </a:r>
            <a:endParaRPr lang="en-US" sz="800" dirty="0"/>
          </a:p>
        </p:txBody>
      </p:sp>
      <p:sp>
        <p:nvSpPr>
          <p:cNvPr id="14" name="down-113"/>
          <p:cNvSpPr txBox="1"/>
          <p:nvPr/>
        </p:nvSpPr>
        <p:spPr>
          <a:xfrm>
            <a:off x="2377440" y="3136392"/>
            <a:ext cx="365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↓</a:t>
            </a:r>
            <a:endParaRPr lang="en-US" sz="1200" dirty="0"/>
          </a:p>
        </p:txBody>
      </p:sp>
      <p:sp>
        <p:nvSpPr>
          <p:cNvPr id="15" name="card-114"/>
          <p:cNvSpPr/>
          <p:nvPr/>
        </p:nvSpPr>
        <p:spPr>
          <a:xfrm>
            <a:off x="457200" y="3337560"/>
            <a:ext cx="420624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cardlabel-115"/>
          <p:cNvSpPr txBox="1"/>
          <p:nvPr/>
        </p:nvSpPr>
        <p:spPr>
          <a:xfrm>
            <a:off x="594360" y="34472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Monetisatie</a:t>
            </a:r>
            <a:endParaRPr lang="en-US" sz="1100" dirty="0"/>
          </a:p>
        </p:txBody>
      </p:sp>
      <p:sp>
        <p:nvSpPr>
          <p:cNvPr id="17" name="ph-116"/>
          <p:cNvSpPr txBox="1"/>
          <p:nvPr/>
        </p:nvSpPr>
        <p:spPr>
          <a:xfrm>
            <a:off x="594360" y="37490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[Wat een klant kost tegenover wat die oplevert]</a:t>
            </a:r>
            <a:endParaRPr lang="en-US" sz="1000" dirty="0"/>
          </a:p>
        </p:txBody>
      </p:sp>
      <p:sp>
        <p:nvSpPr>
          <p:cNvPr id="18" name="status-117"/>
          <p:cNvSpPr/>
          <p:nvPr/>
        </p:nvSpPr>
        <p:spPr>
          <a:xfrm>
            <a:off x="4846320" y="3611880"/>
            <a:ext cx="137160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statustext-118"/>
          <p:cNvSpPr txBox="1"/>
          <p:nvPr/>
        </p:nvSpPr>
        <p:spPr>
          <a:xfrm>
            <a:off x="4846320" y="361188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[Status]</a:t>
            </a:r>
            <a:endParaRPr lang="en-US" sz="800" dirty="0"/>
          </a:p>
        </p:txBody>
      </p:sp>
      <p:sp>
        <p:nvSpPr>
          <p:cNvPr id="20" name="tipcard-119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iplabel-120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22" name="tiptext-121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Hoe bereik je klanten, via welk kanaal, en wat kost een klant tegenover wat die oplevert.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“Virale groei” zonder mechanisme telt niet als antwoord. Zelfs een klein getest kanaal is sterker dan een groot hypothetisch kanaal.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Markeer elke fase eerlijk: werkt, testen, of nog niet gestart. Investeerders waarderen founders die dat verschil kennen.</a:t>
            </a:r>
            <a:endParaRPr lang="en-US" sz="950" dirty="0"/>
          </a:p>
        </p:txBody>
      </p:sp>
      <p:sp>
        <p:nvSpPr>
          <p:cNvPr id="23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Concurrentie</a:t>
            </a:r>
            <a:endParaRPr lang="en-US" sz="2400" dirty="0"/>
          </a:p>
        </p:txBody>
      </p:sp>
      <p:sp>
        <p:nvSpPr>
          <p:cNvPr id="3" name="grid-bg"/>
          <p:cNvSpPr/>
          <p:nvPr/>
        </p:nvSpPr>
        <p:spPr>
          <a:xfrm>
            <a:off x="1005840" y="1188720"/>
            <a:ext cx="4480560" cy="274320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grid-v"/>
          <p:cNvSpPr/>
          <p:nvPr/>
        </p:nvSpPr>
        <p:spPr>
          <a:xfrm>
            <a:off x="3246120" y="1188720"/>
            <a:ext cx="0" cy="274320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5" name="grid-h"/>
          <p:cNvSpPr/>
          <p:nvPr/>
        </p:nvSpPr>
        <p:spPr>
          <a:xfrm>
            <a:off x="1005840" y="2560320"/>
            <a:ext cx="448056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6" name="ph-122"/>
          <p:cNvSpPr txBox="1"/>
          <p:nvPr/>
        </p:nvSpPr>
        <p:spPr>
          <a:xfrm>
            <a:off x="1005840" y="91440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[As 1: wat klanten belangrijk vinden]  →</a:t>
            </a:r>
            <a:endParaRPr lang="en-US" sz="800" dirty="0"/>
          </a:p>
        </p:txBody>
      </p:sp>
      <p:sp>
        <p:nvSpPr>
          <p:cNvPr id="7" name="ph-123"/>
          <p:cNvSpPr txBox="1"/>
          <p:nvPr/>
        </p:nvSpPr>
        <p:spPr>
          <a:xfrm>
            <a:off x="457200" y="1188720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[As 2]  ↑</a:t>
            </a:r>
            <a:endParaRPr lang="en-US" sz="800" dirty="0"/>
          </a:p>
        </p:txBody>
      </p:sp>
      <p:sp>
        <p:nvSpPr>
          <p:cNvPr id="8" name="dot-124"/>
          <p:cNvSpPr/>
          <p:nvPr/>
        </p:nvSpPr>
        <p:spPr>
          <a:xfrm>
            <a:off x="4617720" y="1371600"/>
            <a:ext cx="105156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9" name="dottext-125"/>
          <p:cNvSpPr txBox="1"/>
          <p:nvPr/>
        </p:nvSpPr>
        <p:spPr>
          <a:xfrm>
            <a:off x="4617720" y="137160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Jij</a:t>
            </a:r>
            <a:endParaRPr lang="en-US" sz="900" dirty="0"/>
          </a:p>
        </p:txBody>
      </p:sp>
      <p:sp>
        <p:nvSpPr>
          <p:cNvPr id="10" name="dot-126"/>
          <p:cNvSpPr/>
          <p:nvPr/>
        </p:nvSpPr>
        <p:spPr>
          <a:xfrm>
            <a:off x="1463040" y="1600200"/>
            <a:ext cx="1051560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dottext-127"/>
          <p:cNvSpPr txBox="1"/>
          <p:nvPr/>
        </p:nvSpPr>
        <p:spPr>
          <a:xfrm>
            <a:off x="1463040" y="160020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[Concurrent]</a:t>
            </a:r>
            <a:endParaRPr lang="en-US" sz="900" dirty="0"/>
          </a:p>
        </p:txBody>
      </p:sp>
      <p:sp>
        <p:nvSpPr>
          <p:cNvPr id="12" name="dot-128"/>
          <p:cNvSpPr/>
          <p:nvPr/>
        </p:nvSpPr>
        <p:spPr>
          <a:xfrm>
            <a:off x="3017520" y="2194560"/>
            <a:ext cx="1051560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dottext-129"/>
          <p:cNvSpPr txBox="1"/>
          <p:nvPr/>
        </p:nvSpPr>
        <p:spPr>
          <a:xfrm>
            <a:off x="3017520" y="219456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[Concurrent]</a:t>
            </a:r>
            <a:endParaRPr lang="en-US" sz="900" dirty="0"/>
          </a:p>
        </p:txBody>
      </p:sp>
      <p:sp>
        <p:nvSpPr>
          <p:cNvPr id="14" name="dot-130"/>
          <p:cNvSpPr/>
          <p:nvPr/>
        </p:nvSpPr>
        <p:spPr>
          <a:xfrm>
            <a:off x="1417320" y="3291840"/>
            <a:ext cx="1051560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dottext-131"/>
          <p:cNvSpPr txBox="1"/>
          <p:nvPr/>
        </p:nvSpPr>
        <p:spPr>
          <a:xfrm>
            <a:off x="1417320" y="32918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[Concurrent]</a:t>
            </a:r>
            <a:endParaRPr lang="en-US" sz="900" dirty="0"/>
          </a:p>
        </p:txBody>
      </p:sp>
      <p:sp>
        <p:nvSpPr>
          <p:cNvPr id="16" name="dot-132"/>
          <p:cNvSpPr/>
          <p:nvPr/>
        </p:nvSpPr>
        <p:spPr>
          <a:xfrm>
            <a:off x="3611880" y="3337560"/>
            <a:ext cx="1051560" cy="3657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7" name="dottext-133"/>
          <p:cNvSpPr txBox="1"/>
          <p:nvPr/>
        </p:nvSpPr>
        <p:spPr>
          <a:xfrm>
            <a:off x="3611880" y="333756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[Spreadsheet]</a:t>
            </a:r>
            <a:endParaRPr lang="en-US" sz="900" dirty="0"/>
          </a:p>
        </p:txBody>
      </p:sp>
      <p:sp>
        <p:nvSpPr>
          <p:cNvPr id="18" name="ph-134"/>
          <p:cNvSpPr txBox="1"/>
          <p:nvPr/>
        </p:nvSpPr>
        <p:spPr>
          <a:xfrm>
            <a:off x="457200" y="411480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[Eén regel: waarom is dit nog niet eerder opgelost, en waarom kun jij je positie verdedigen?]</a:t>
            </a:r>
            <a:endParaRPr lang="en-US" sz="900" dirty="0"/>
          </a:p>
        </p:txBody>
      </p:sp>
      <p:sp>
        <p:nvSpPr>
          <p:cNvPr id="19" name="tipcard-135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tiplabel-136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21" name="tiptext-137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Wie lost dit probleem nu op, inclusief het alternatief “mensen doen niets of gebruiken een spreadsheet”.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Een slide zonder serieuze concurrenten zegt niet “geen concurrentie” maar “founder heeft niet gezocht”.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Kies assen waar klanten echt om geven, geen assen die ontworpen zijn om jou rechtsboven te zetten.</a:t>
            </a:r>
            <a:endParaRPr lang="en-US" sz="950" dirty="0"/>
          </a:p>
        </p:txBody>
      </p:sp>
      <p:sp>
        <p:nvSpPr>
          <p:cNvPr id="22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Team</a:t>
            </a:r>
            <a:endParaRPr lang="en-US" sz="2400" dirty="0"/>
          </a:p>
        </p:txBody>
      </p:sp>
      <p:sp>
        <p:nvSpPr>
          <p:cNvPr id="3" name="photo-138"/>
          <p:cNvSpPr/>
          <p:nvPr/>
        </p:nvSpPr>
        <p:spPr>
          <a:xfrm>
            <a:off x="914400" y="1097280"/>
            <a:ext cx="914400" cy="9144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ph-139"/>
          <p:cNvSpPr txBox="1"/>
          <p:nvPr/>
        </p:nvSpPr>
        <p:spPr>
          <a:xfrm>
            <a:off x="914400" y="10972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[foto]</a:t>
            </a:r>
            <a:endParaRPr lang="en-US" sz="800" dirty="0"/>
          </a:p>
        </p:txBody>
      </p:sp>
      <p:sp>
        <p:nvSpPr>
          <p:cNvPr id="5" name="name-140"/>
          <p:cNvSpPr txBox="1"/>
          <p:nvPr/>
        </p:nvSpPr>
        <p:spPr>
          <a:xfrm>
            <a:off x="457200" y="2148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[Naam]</a:t>
            </a:r>
            <a:endParaRPr lang="en-US" sz="1200" dirty="0"/>
          </a:p>
        </p:txBody>
      </p:sp>
      <p:sp>
        <p:nvSpPr>
          <p:cNvPr id="6" name="ph-141"/>
          <p:cNvSpPr txBox="1"/>
          <p:nvPr/>
        </p:nvSpPr>
        <p:spPr>
          <a:xfrm>
            <a:off x="457200" y="24231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[Rol]</a:t>
            </a:r>
            <a:endParaRPr lang="en-US" sz="900" dirty="0"/>
          </a:p>
        </p:txBody>
      </p:sp>
      <p:sp>
        <p:nvSpPr>
          <p:cNvPr id="7" name="bio-142"/>
          <p:cNvSpPr txBox="1"/>
          <p:nvPr/>
        </p:nvSpPr>
        <p:spPr>
          <a:xfrm>
            <a:off x="548640" y="2788920"/>
            <a:ext cx="1737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[Relevante ervaring]</a:t>
            </a:r>
            <a:endParaRPr lang="en-US" sz="900" dirty="0"/>
          </a:p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[Domeinkennis bij dit probleem]</a:t>
            </a:r>
            <a:endParaRPr lang="en-US" sz="900" dirty="0"/>
          </a:p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[Opvallende werkgever of prestatie]</a:t>
            </a:r>
            <a:endParaRPr lang="en-US" sz="900" dirty="0"/>
          </a:p>
        </p:txBody>
      </p:sp>
      <p:sp>
        <p:nvSpPr>
          <p:cNvPr id="8" name="photo-143"/>
          <p:cNvSpPr/>
          <p:nvPr/>
        </p:nvSpPr>
        <p:spPr>
          <a:xfrm>
            <a:off x="2880360" y="1097280"/>
            <a:ext cx="914400" cy="9144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ph-144"/>
          <p:cNvSpPr txBox="1"/>
          <p:nvPr/>
        </p:nvSpPr>
        <p:spPr>
          <a:xfrm>
            <a:off x="2880360" y="10972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[foto]</a:t>
            </a:r>
            <a:endParaRPr lang="en-US" sz="800" dirty="0"/>
          </a:p>
        </p:txBody>
      </p:sp>
      <p:sp>
        <p:nvSpPr>
          <p:cNvPr id="10" name="name-145"/>
          <p:cNvSpPr txBox="1"/>
          <p:nvPr/>
        </p:nvSpPr>
        <p:spPr>
          <a:xfrm>
            <a:off x="2423160" y="2148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[Naam]</a:t>
            </a:r>
            <a:endParaRPr lang="en-US" sz="1200" dirty="0"/>
          </a:p>
        </p:txBody>
      </p:sp>
      <p:sp>
        <p:nvSpPr>
          <p:cNvPr id="11" name="ph-146"/>
          <p:cNvSpPr txBox="1"/>
          <p:nvPr/>
        </p:nvSpPr>
        <p:spPr>
          <a:xfrm>
            <a:off x="2423160" y="24231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[Rol]</a:t>
            </a:r>
            <a:endParaRPr lang="en-US" sz="900" dirty="0"/>
          </a:p>
        </p:txBody>
      </p:sp>
      <p:sp>
        <p:nvSpPr>
          <p:cNvPr id="12" name="bio-147"/>
          <p:cNvSpPr txBox="1"/>
          <p:nvPr/>
        </p:nvSpPr>
        <p:spPr>
          <a:xfrm>
            <a:off x="2514600" y="2788920"/>
            <a:ext cx="1737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[Relevante ervaring]</a:t>
            </a:r>
            <a:endParaRPr lang="en-US" sz="900" dirty="0"/>
          </a:p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[Domeinkennis bij dit probleem]</a:t>
            </a:r>
            <a:endParaRPr lang="en-US" sz="900" dirty="0"/>
          </a:p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[Opvallende werkgever of prestatie]</a:t>
            </a:r>
            <a:endParaRPr lang="en-US" sz="900" dirty="0"/>
          </a:p>
        </p:txBody>
      </p:sp>
      <p:sp>
        <p:nvSpPr>
          <p:cNvPr id="13" name="photo-148"/>
          <p:cNvSpPr/>
          <p:nvPr/>
        </p:nvSpPr>
        <p:spPr>
          <a:xfrm>
            <a:off x="4846320" y="1097280"/>
            <a:ext cx="914400" cy="9144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ph-149"/>
          <p:cNvSpPr txBox="1"/>
          <p:nvPr/>
        </p:nvSpPr>
        <p:spPr>
          <a:xfrm>
            <a:off x="4846320" y="10972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[foto]</a:t>
            </a:r>
            <a:endParaRPr lang="en-US" sz="800" dirty="0"/>
          </a:p>
        </p:txBody>
      </p:sp>
      <p:sp>
        <p:nvSpPr>
          <p:cNvPr id="15" name="name-150"/>
          <p:cNvSpPr txBox="1"/>
          <p:nvPr/>
        </p:nvSpPr>
        <p:spPr>
          <a:xfrm>
            <a:off x="4389120" y="2148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[Naam]</a:t>
            </a:r>
            <a:endParaRPr lang="en-US" sz="1200" dirty="0"/>
          </a:p>
        </p:txBody>
      </p:sp>
      <p:sp>
        <p:nvSpPr>
          <p:cNvPr id="16" name="ph-151"/>
          <p:cNvSpPr txBox="1"/>
          <p:nvPr/>
        </p:nvSpPr>
        <p:spPr>
          <a:xfrm>
            <a:off x="4389120" y="24231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[Rol]</a:t>
            </a:r>
            <a:endParaRPr lang="en-US" sz="900" dirty="0"/>
          </a:p>
        </p:txBody>
      </p:sp>
      <p:sp>
        <p:nvSpPr>
          <p:cNvPr id="17" name="bio-152"/>
          <p:cNvSpPr txBox="1"/>
          <p:nvPr/>
        </p:nvSpPr>
        <p:spPr>
          <a:xfrm>
            <a:off x="4480560" y="2788920"/>
            <a:ext cx="1737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[Relevante ervaring]</a:t>
            </a:r>
            <a:endParaRPr lang="en-US" sz="900" dirty="0"/>
          </a:p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[Domeinkennis bij dit probleem]</a:t>
            </a:r>
            <a:endParaRPr lang="en-US" sz="900" dirty="0"/>
          </a:p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[Opvallende werkgever of prestatie]</a:t>
            </a:r>
            <a:endParaRPr lang="en-US" sz="900" dirty="0"/>
          </a:p>
        </p:txBody>
      </p:sp>
      <p:sp>
        <p:nvSpPr>
          <p:cNvPr id="18" name="tipcard-153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iplabel-154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20" name="tiptext-155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De vraag achter deze slide: waarom gaat uitgerekend dit team dit probleem kraken?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Toon de reden dat jullie het probleem beter begrijpen dan anderen: eigen ervaring, domeinkennis, unieke toegang tot klanten.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Investeerders in de vroege fase investeren vooral hierin. Noem adviseurs alleen als ze actief meehelpen.</a:t>
            </a:r>
            <a:endParaRPr lang="en-US" sz="950" dirty="0"/>
          </a:p>
        </p:txBody>
      </p:sp>
      <p:sp>
        <p:nvSpPr>
          <p:cNvPr id="21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Financiën</a:t>
            </a:r>
            <a:endParaRPr lang="en-US" sz="2400" dirty="0"/>
          </a:p>
        </p:txBody>
      </p:sp>
      <p:graphicFrame>
        <p:nvGraphicFramePr>
          <p:cNvPr id="13" name="table-fin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576072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188720"/>
                <a:gridCol w="1188720"/>
                <a:gridCol w="118872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80FF8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Jaar 1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80FF8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Jaar 2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80FF8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Jaar 3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Omzet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Brutomarge %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[X%]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[X%]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[X%]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Operationele kosten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EBITDA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Kaspositie / runway (mnd)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aannames-h"/>
          <p:cNvSpPr txBox="1"/>
          <p:nvPr/>
        </p:nvSpPr>
        <p:spPr>
          <a:xfrm>
            <a:off x="457200" y="3200400"/>
            <a:ext cx="5760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Belangrijkste aannames</a:t>
            </a:r>
            <a:endParaRPr lang="en-US" sz="1100" dirty="0"/>
          </a:p>
        </p:txBody>
      </p:sp>
      <p:sp>
        <p:nvSpPr>
          <p:cNvPr id="5" name="aannames"/>
          <p:cNvSpPr txBox="1"/>
          <p:nvPr/>
        </p:nvSpPr>
        <p:spPr>
          <a:xfrm>
            <a:off x="457200" y="347472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[Aanname 1: bijv. X nieuwe klanten per maand via kanaal Y]</a:t>
            </a:r>
            <a:endParaRPr lang="en-US" sz="950" dirty="0"/>
          </a:p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[Aanname 2: bijv. churn van X% en prijspunt van €X]</a:t>
            </a:r>
            <a:endParaRPr lang="en-US" sz="950" dirty="0"/>
          </a:p>
        </p:txBody>
      </p:sp>
      <p:sp>
        <p:nvSpPr>
          <p:cNvPr id="6" name="tipcard-156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iplabel-157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8" name="tiptext-158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De hoofdlijnen van je cijfers en verwachtingen, met aannames die je kunt verdedigen. Het kwartaaldetail hoort in de appendix.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Precisie tot drie cijfers achter de komma wekt hier geen vertrouwen, realisme wel.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Wees voorbereid om elke aanname mondeling te verdedigen; dat gesprek weegt zwaarder dan de spreadsheet.</a:t>
            </a:r>
            <a:endParaRPr lang="en-US" sz="950" dirty="0"/>
          </a:p>
        </p:txBody>
      </p:sp>
      <p:sp>
        <p:nvSpPr>
          <p:cNvPr id="9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De vraag</a:t>
            </a:r>
            <a:endParaRPr lang="en-US" sz="2400" dirty="0"/>
          </a:p>
        </p:txBody>
      </p:sp>
      <p:sp>
        <p:nvSpPr>
          <p:cNvPr id="3" name="ask-card"/>
          <p:cNvSpPr/>
          <p:nvPr/>
        </p:nvSpPr>
        <p:spPr>
          <a:xfrm>
            <a:off x="457200" y="1051560"/>
            <a:ext cx="5760720" cy="822960"/>
          </a:xfrm>
          <a:prstGeom prst="roundRect">
            <a:avLst>
              <a:gd name="adj" fmla="val 11111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4" name="ask-text"/>
          <p:cNvSpPr txBox="1"/>
          <p:nvPr/>
        </p:nvSpPr>
        <p:spPr>
          <a:xfrm>
            <a:off x="640080" y="1051560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Wij halen [€X] op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om in [X maanden] naar [X klanten] en [€X omzet] te groeien.</a:t>
            </a:r>
            <a:endParaRPr lang="en-US" sz="1400" dirty="0"/>
          </a:p>
        </p:txBody>
      </p:sp>
      <p:sp>
        <p:nvSpPr>
          <p:cNvPr id="5" name="use-159"/>
          <p:cNvSpPr/>
          <p:nvPr/>
        </p:nvSpPr>
        <p:spPr>
          <a:xfrm>
            <a:off x="457200" y="2103120"/>
            <a:ext cx="18288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pct-160"/>
          <p:cNvSpPr txBox="1"/>
          <p:nvPr/>
        </p:nvSpPr>
        <p:spPr>
          <a:xfrm>
            <a:off x="594360" y="21945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[X]%</a:t>
            </a:r>
            <a:endParaRPr lang="en-US" sz="2400" dirty="0"/>
          </a:p>
        </p:txBody>
      </p:sp>
      <p:sp>
        <p:nvSpPr>
          <p:cNvPr id="7" name="useh-161"/>
          <p:cNvSpPr txBox="1"/>
          <p:nvPr/>
        </p:nvSpPr>
        <p:spPr>
          <a:xfrm>
            <a:off x="594360" y="2697480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Product</a:t>
            </a:r>
            <a:endParaRPr lang="en-US" sz="1100" dirty="0"/>
          </a:p>
        </p:txBody>
      </p:sp>
      <p:sp>
        <p:nvSpPr>
          <p:cNvPr id="8" name="ph-162"/>
          <p:cNvSpPr txBox="1"/>
          <p:nvPr/>
        </p:nvSpPr>
        <p:spPr>
          <a:xfrm>
            <a:off x="594360" y="2953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[wat er live gaat]</a:t>
            </a:r>
            <a:endParaRPr lang="en-US" sz="900" dirty="0"/>
          </a:p>
        </p:txBody>
      </p:sp>
      <p:sp>
        <p:nvSpPr>
          <p:cNvPr id="9" name="use-163"/>
          <p:cNvSpPr/>
          <p:nvPr/>
        </p:nvSpPr>
        <p:spPr>
          <a:xfrm>
            <a:off x="2423160" y="2103120"/>
            <a:ext cx="18288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pct-164"/>
          <p:cNvSpPr txBox="1"/>
          <p:nvPr/>
        </p:nvSpPr>
        <p:spPr>
          <a:xfrm>
            <a:off x="2560320" y="21945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[X]%</a:t>
            </a:r>
            <a:endParaRPr lang="en-US" sz="2400" dirty="0"/>
          </a:p>
        </p:txBody>
      </p:sp>
      <p:sp>
        <p:nvSpPr>
          <p:cNvPr id="11" name="useh-165"/>
          <p:cNvSpPr txBox="1"/>
          <p:nvPr/>
        </p:nvSpPr>
        <p:spPr>
          <a:xfrm>
            <a:off x="2560320" y="2697480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Team</a:t>
            </a:r>
            <a:endParaRPr lang="en-US" sz="1100" dirty="0"/>
          </a:p>
        </p:txBody>
      </p:sp>
      <p:sp>
        <p:nvSpPr>
          <p:cNvPr id="12" name="ph-166"/>
          <p:cNvSpPr txBox="1"/>
          <p:nvPr/>
        </p:nvSpPr>
        <p:spPr>
          <a:xfrm>
            <a:off x="2560320" y="2953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[belangrijkste hires]</a:t>
            </a:r>
            <a:endParaRPr lang="en-US" sz="900" dirty="0"/>
          </a:p>
        </p:txBody>
      </p:sp>
      <p:sp>
        <p:nvSpPr>
          <p:cNvPr id="13" name="use-167"/>
          <p:cNvSpPr/>
          <p:nvPr/>
        </p:nvSpPr>
        <p:spPr>
          <a:xfrm>
            <a:off x="4389120" y="2103120"/>
            <a:ext cx="1828800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pct-168"/>
          <p:cNvSpPr txBox="1"/>
          <p:nvPr/>
        </p:nvSpPr>
        <p:spPr>
          <a:xfrm>
            <a:off x="4526280" y="219456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[X]%</a:t>
            </a:r>
            <a:endParaRPr lang="en-US" sz="2400" dirty="0"/>
          </a:p>
        </p:txBody>
      </p:sp>
      <p:sp>
        <p:nvSpPr>
          <p:cNvPr id="15" name="useh-169"/>
          <p:cNvSpPr txBox="1"/>
          <p:nvPr/>
        </p:nvSpPr>
        <p:spPr>
          <a:xfrm>
            <a:off x="4526280" y="2697480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Go-to-market</a:t>
            </a:r>
            <a:endParaRPr lang="en-US" sz="1100" dirty="0"/>
          </a:p>
        </p:txBody>
      </p:sp>
      <p:sp>
        <p:nvSpPr>
          <p:cNvPr id="16" name="ph-170"/>
          <p:cNvSpPr txBox="1"/>
          <p:nvPr/>
        </p:nvSpPr>
        <p:spPr>
          <a:xfrm>
            <a:off x="4526280" y="2953512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[wat er opschaalt]</a:t>
            </a:r>
            <a:endParaRPr lang="en-US" sz="900" dirty="0"/>
          </a:p>
        </p:txBody>
      </p:sp>
      <p:sp>
        <p:nvSpPr>
          <p:cNvPr id="17" name="milestones"/>
          <p:cNvSpPr txBox="1"/>
          <p:nvPr/>
        </p:nvSpPr>
        <p:spPr>
          <a:xfrm>
            <a:off x="457200" y="361188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[Mijlpaal 1: bijv. product-market-fit-signaal · X klanten in X maanden]</a:t>
            </a:r>
            <a:endParaRPr lang="en-US" sz="950" dirty="0"/>
          </a:p>
          <a:p>
            <a:pPr marL="127000" indent="-127000">
              <a:spcAft>
                <a:spcPts val="400"/>
              </a:spcAft>
              <a:buSzPct val="100000"/>
              <a:buChar char="•"/>
            </a:pPr>
            <a:r>
              <a:rPr lang="en-US" sz="95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[Mijlpaal 2: bijv. €X omzet of gebruiksdrempel die de volgende ronde ontsluit]</a:t>
            </a:r>
            <a:endParaRPr lang="en-US" sz="950" dirty="0"/>
          </a:p>
        </p:txBody>
      </p:sp>
      <p:sp>
        <p:nvSpPr>
          <p:cNvPr id="18" name="tipcard-171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iplabel-172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20" name="tiptext-173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Een bedrag met mijlpalen is een plan; een bedrag zonder mijlpalen is een wens.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Frame de ronde als het kopen van bewijs: wat is straks waar dat vandaag nog niet waar is?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Geef runway in maanden. 18-24 maanden tot de volgende financierbare mijlpaal is de gangbare maatstaf.</a:t>
            </a:r>
            <a:endParaRPr lang="en-US" sz="950" dirty="0"/>
          </a:p>
        </p:txBody>
      </p:sp>
      <p:sp>
        <p:nvSpPr>
          <p:cNvPr id="21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457200" y="201168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Appendix</a:t>
            </a:r>
            <a:endParaRPr lang="en-US" sz="40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457200" y="320040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Productbeelden, roadmap, kwartaalcijfers en alles wat een vraag beantwoordt zonder in de twaalf kernslides thuis te horen.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Productbeelden</a:t>
            </a:r>
            <a:endParaRPr lang="en-US" sz="2400" dirty="0"/>
          </a:p>
        </p:txBody>
      </p:sp>
      <p:sp>
        <p:nvSpPr>
          <p:cNvPr id="3" name="shot-174"/>
          <p:cNvSpPr/>
          <p:nvPr/>
        </p:nvSpPr>
        <p:spPr>
          <a:xfrm>
            <a:off x="457200" y="1051560"/>
            <a:ext cx="278892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otdot-175"/>
          <p:cNvSpPr/>
          <p:nvPr/>
        </p:nvSpPr>
        <p:spPr>
          <a:xfrm>
            <a:off x="594360" y="1188720"/>
            <a:ext cx="292608" cy="2926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5" name="shotnum-176"/>
          <p:cNvSpPr txBox="1"/>
          <p:nvPr/>
        </p:nvSpPr>
        <p:spPr>
          <a:xfrm>
            <a:off x="59436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1</a:t>
            </a:r>
            <a:endParaRPr lang="en-US" sz="900" dirty="0"/>
          </a:p>
        </p:txBody>
      </p:sp>
      <p:sp>
        <p:nvSpPr>
          <p:cNvPr id="6" name="ph-177"/>
          <p:cNvSpPr txBox="1"/>
          <p:nvPr/>
        </p:nvSpPr>
        <p:spPr>
          <a:xfrm>
            <a:off x="594360" y="214884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[Kernscherm: het moment van waarde]</a:t>
            </a:r>
            <a:endParaRPr lang="en-US" sz="900" dirty="0"/>
          </a:p>
        </p:txBody>
      </p:sp>
      <p:sp>
        <p:nvSpPr>
          <p:cNvPr id="7" name="shot-178"/>
          <p:cNvSpPr/>
          <p:nvPr/>
        </p:nvSpPr>
        <p:spPr>
          <a:xfrm>
            <a:off x="3429000" y="1051560"/>
            <a:ext cx="278892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otdot-179"/>
          <p:cNvSpPr/>
          <p:nvPr/>
        </p:nvSpPr>
        <p:spPr>
          <a:xfrm>
            <a:off x="3566160" y="1188720"/>
            <a:ext cx="292608" cy="2926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9" name="shotnum-180"/>
          <p:cNvSpPr txBox="1"/>
          <p:nvPr/>
        </p:nvSpPr>
        <p:spPr>
          <a:xfrm>
            <a:off x="356616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2</a:t>
            </a:r>
            <a:endParaRPr lang="en-US" sz="900" dirty="0"/>
          </a:p>
        </p:txBody>
      </p:sp>
      <p:sp>
        <p:nvSpPr>
          <p:cNvPr id="10" name="ph-181"/>
          <p:cNvSpPr txBox="1"/>
          <p:nvPr/>
        </p:nvSpPr>
        <p:spPr>
          <a:xfrm>
            <a:off x="3566160" y="214884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[Hoe de klant van start gaat]</a:t>
            </a:r>
            <a:endParaRPr lang="en-US" sz="900" dirty="0"/>
          </a:p>
        </p:txBody>
      </p:sp>
      <p:sp>
        <p:nvSpPr>
          <p:cNvPr id="11" name="shot-182"/>
          <p:cNvSpPr/>
          <p:nvPr/>
        </p:nvSpPr>
        <p:spPr>
          <a:xfrm>
            <a:off x="457200" y="2743200"/>
            <a:ext cx="278892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shotdot-183"/>
          <p:cNvSpPr/>
          <p:nvPr/>
        </p:nvSpPr>
        <p:spPr>
          <a:xfrm>
            <a:off x="594360" y="2880360"/>
            <a:ext cx="292608" cy="2926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3" name="shotnum-184"/>
          <p:cNvSpPr txBox="1"/>
          <p:nvPr/>
        </p:nvSpPr>
        <p:spPr>
          <a:xfrm>
            <a:off x="594360" y="28803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3</a:t>
            </a:r>
            <a:endParaRPr lang="en-US" sz="900" dirty="0"/>
          </a:p>
        </p:txBody>
      </p:sp>
      <p:sp>
        <p:nvSpPr>
          <p:cNvPr id="14" name="ph-185"/>
          <p:cNvSpPr txBox="1"/>
          <p:nvPr/>
        </p:nvSpPr>
        <p:spPr>
          <a:xfrm>
            <a:off x="594360" y="384048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[Wat het moeilijk kopieerbaar maakt]</a:t>
            </a:r>
            <a:endParaRPr lang="en-US" sz="900" dirty="0"/>
          </a:p>
        </p:txBody>
      </p:sp>
      <p:sp>
        <p:nvSpPr>
          <p:cNvPr id="15" name="shot-186"/>
          <p:cNvSpPr/>
          <p:nvPr/>
        </p:nvSpPr>
        <p:spPr>
          <a:xfrm>
            <a:off x="3429000" y="2743200"/>
            <a:ext cx="278892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shotdot-187"/>
          <p:cNvSpPr/>
          <p:nvPr/>
        </p:nvSpPr>
        <p:spPr>
          <a:xfrm>
            <a:off x="3566160" y="2880360"/>
            <a:ext cx="292608" cy="29260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shotnum-188"/>
          <p:cNvSpPr txBox="1"/>
          <p:nvPr/>
        </p:nvSpPr>
        <p:spPr>
          <a:xfrm>
            <a:off x="3566160" y="28803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4</a:t>
            </a:r>
            <a:endParaRPr lang="en-US" sz="900" dirty="0"/>
          </a:p>
        </p:txBody>
      </p:sp>
      <p:sp>
        <p:nvSpPr>
          <p:cNvPr id="18" name="ph-189"/>
          <p:cNvSpPr txBox="1"/>
          <p:nvPr/>
        </p:nvSpPr>
        <p:spPr>
          <a:xfrm>
            <a:off x="3566160" y="384048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[Wat er als volgende live gaat]</a:t>
            </a:r>
            <a:endParaRPr lang="en-US" sz="900" dirty="0"/>
          </a:p>
        </p:txBody>
      </p:sp>
      <p:sp>
        <p:nvSpPr>
          <p:cNvPr id="19" name="tipcard-190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tiplabel-191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21" name="tiptext-192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Laat het product zien, beschrijf het niet. Echte screenshots verslaan elke featurelijst.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Begin met het scherm waar de klant de waarde voelt, niet met de loginpagina.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Een demovideo van 60-90 seconden, gelinkt vanaf deze slide, doet vaak meer werk dan vier statische beelden.</a:t>
            </a:r>
            <a:endParaRPr lang="en-US" sz="950" dirty="0"/>
          </a:p>
        </p:txBody>
      </p:sp>
      <p:sp>
        <p:nvSpPr>
          <p:cNvPr id="22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Roadmap</a:t>
            </a:r>
            <a:endParaRPr lang="en-US" sz="2400" dirty="0"/>
          </a:p>
        </p:txBody>
      </p:sp>
      <p:sp>
        <p:nvSpPr>
          <p:cNvPr id="3" name="rm-h"/>
          <p:cNvSpPr txBox="1"/>
          <p:nvPr/>
        </p:nvSpPr>
        <p:spPr>
          <a:xfrm>
            <a:off x="457200" y="1051560"/>
            <a:ext cx="5760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Product- en commerciële mijlpalen</a:t>
            </a:r>
            <a:endParaRPr lang="en-US" sz="1100" dirty="0"/>
          </a:p>
        </p:txBody>
      </p:sp>
      <p:sp>
        <p:nvSpPr>
          <p:cNvPr id="4" name="rm-line"/>
          <p:cNvSpPr/>
          <p:nvPr/>
        </p:nvSpPr>
        <p:spPr>
          <a:xfrm>
            <a:off x="640080" y="2377440"/>
            <a:ext cx="5394960" cy="0"/>
          </a:xfrm>
          <a:prstGeom prst="line">
            <a:avLst/>
          </a:prstGeom>
          <a:noFill/>
          <a:ln w="19050">
            <a:solidFill>
              <a:srgbClr val="3A693B"/>
            </a:solidFill>
            <a:prstDash val="solid"/>
          </a:ln>
        </p:spPr>
      </p:sp>
      <p:sp>
        <p:nvSpPr>
          <p:cNvPr id="5" name="card-193"/>
          <p:cNvSpPr/>
          <p:nvPr/>
        </p:nvSpPr>
        <p:spPr>
          <a:xfrm>
            <a:off x="457200" y="1417320"/>
            <a:ext cx="1371600" cy="731520"/>
          </a:xfrm>
          <a:prstGeom prst="roundRect">
            <a:avLst>
              <a:gd name="adj" fmla="val 1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ph-194"/>
          <p:cNvSpPr txBox="1"/>
          <p:nvPr/>
        </p:nvSpPr>
        <p:spPr>
          <a:xfrm>
            <a:off x="594360" y="15544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[Behaalde mijlpaal]</a:t>
            </a:r>
            <a:endParaRPr lang="en-US" sz="900" dirty="0"/>
          </a:p>
        </p:txBody>
      </p:sp>
      <p:sp>
        <p:nvSpPr>
          <p:cNvPr id="7" name="rmdot-195"/>
          <p:cNvSpPr/>
          <p:nvPr/>
        </p:nvSpPr>
        <p:spPr>
          <a:xfrm>
            <a:off x="548640" y="2286000"/>
            <a:ext cx="182880" cy="18288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rmlabel-196"/>
          <p:cNvSpPr txBox="1"/>
          <p:nvPr/>
        </p:nvSpPr>
        <p:spPr>
          <a:xfrm>
            <a:off x="457200" y="25146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Nu</a:t>
            </a:r>
            <a:endParaRPr lang="en-US" sz="900" dirty="0"/>
          </a:p>
        </p:txBody>
      </p:sp>
      <p:sp>
        <p:nvSpPr>
          <p:cNvPr id="9" name="card-197"/>
          <p:cNvSpPr/>
          <p:nvPr/>
        </p:nvSpPr>
        <p:spPr>
          <a:xfrm>
            <a:off x="1920240" y="1417320"/>
            <a:ext cx="1371600" cy="731520"/>
          </a:xfrm>
          <a:prstGeom prst="roundRect">
            <a:avLst>
              <a:gd name="adj" fmla="val 1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ph-198"/>
          <p:cNvSpPr txBox="1"/>
          <p:nvPr/>
        </p:nvSpPr>
        <p:spPr>
          <a:xfrm>
            <a:off x="2057400" y="15544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[Productmijlpaal]</a:t>
            </a:r>
            <a:endParaRPr lang="en-US" sz="900" dirty="0"/>
          </a:p>
        </p:txBody>
      </p:sp>
      <p:sp>
        <p:nvSpPr>
          <p:cNvPr id="11" name="rmdot-199"/>
          <p:cNvSpPr/>
          <p:nvPr/>
        </p:nvSpPr>
        <p:spPr>
          <a:xfrm>
            <a:off x="2011680" y="2286000"/>
            <a:ext cx="182880" cy="18288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rmlabel-200"/>
          <p:cNvSpPr txBox="1"/>
          <p:nvPr/>
        </p:nvSpPr>
        <p:spPr>
          <a:xfrm>
            <a:off x="1920240" y="25146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+6 mnd</a:t>
            </a:r>
            <a:endParaRPr lang="en-US" sz="900" dirty="0"/>
          </a:p>
        </p:txBody>
      </p:sp>
      <p:sp>
        <p:nvSpPr>
          <p:cNvPr id="13" name="card-201"/>
          <p:cNvSpPr/>
          <p:nvPr/>
        </p:nvSpPr>
        <p:spPr>
          <a:xfrm>
            <a:off x="3383280" y="1417320"/>
            <a:ext cx="1371600" cy="731520"/>
          </a:xfrm>
          <a:prstGeom prst="roundRect">
            <a:avLst>
              <a:gd name="adj" fmla="val 1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ph-202"/>
          <p:cNvSpPr txBox="1"/>
          <p:nvPr/>
        </p:nvSpPr>
        <p:spPr>
          <a:xfrm>
            <a:off x="3520440" y="15544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[Commerciële mijlpaal]</a:t>
            </a:r>
            <a:endParaRPr lang="en-US" sz="900" dirty="0"/>
          </a:p>
        </p:txBody>
      </p:sp>
      <p:sp>
        <p:nvSpPr>
          <p:cNvPr id="15" name="rmdot-203"/>
          <p:cNvSpPr/>
          <p:nvPr/>
        </p:nvSpPr>
        <p:spPr>
          <a:xfrm>
            <a:off x="3474720" y="2286000"/>
            <a:ext cx="182880" cy="18288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rmlabel-204"/>
          <p:cNvSpPr txBox="1"/>
          <p:nvPr/>
        </p:nvSpPr>
        <p:spPr>
          <a:xfrm>
            <a:off x="3383280" y="25146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+12 mnd</a:t>
            </a:r>
            <a:endParaRPr lang="en-US" sz="900" dirty="0"/>
          </a:p>
        </p:txBody>
      </p:sp>
      <p:sp>
        <p:nvSpPr>
          <p:cNvPr id="17" name="card-205"/>
          <p:cNvSpPr/>
          <p:nvPr/>
        </p:nvSpPr>
        <p:spPr>
          <a:xfrm>
            <a:off x="4846320" y="1417320"/>
            <a:ext cx="1371600" cy="73152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ph-206"/>
          <p:cNvSpPr txBox="1"/>
          <p:nvPr/>
        </p:nvSpPr>
        <p:spPr>
          <a:xfrm>
            <a:off x="4983480" y="15544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[Mijlpaal volgende ronde]</a:t>
            </a:r>
            <a:endParaRPr lang="en-US" sz="900" dirty="0"/>
          </a:p>
        </p:txBody>
      </p:sp>
      <p:sp>
        <p:nvSpPr>
          <p:cNvPr id="19" name="rmdot-207"/>
          <p:cNvSpPr/>
          <p:nvPr/>
        </p:nvSpPr>
        <p:spPr>
          <a:xfrm>
            <a:off x="4937760" y="2286000"/>
            <a:ext cx="182880" cy="18288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rmlabel-208"/>
          <p:cNvSpPr txBox="1"/>
          <p:nvPr/>
        </p:nvSpPr>
        <p:spPr>
          <a:xfrm>
            <a:off x="4846320" y="25146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+18 mnd</a:t>
            </a:r>
            <a:endParaRPr lang="en-US" sz="900" dirty="0"/>
          </a:p>
        </p:txBody>
      </p:sp>
      <p:sp>
        <p:nvSpPr>
          <p:cNvPr id="21" name="tp-h"/>
          <p:cNvSpPr txBox="1"/>
          <p:nvPr/>
        </p:nvSpPr>
        <p:spPr>
          <a:xfrm>
            <a:off x="457200" y="3017520"/>
            <a:ext cx="5760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Teamplanning</a:t>
            </a:r>
            <a:endParaRPr lang="en-US" sz="1100" dirty="0"/>
          </a:p>
        </p:txBody>
      </p:sp>
      <p:sp>
        <p:nvSpPr>
          <p:cNvPr id="22" name="card-209"/>
          <p:cNvSpPr/>
          <p:nvPr/>
        </p:nvSpPr>
        <p:spPr>
          <a:xfrm>
            <a:off x="1920240" y="3383280"/>
            <a:ext cx="1371600" cy="64008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ph-210"/>
          <p:cNvSpPr txBox="1"/>
          <p:nvPr/>
        </p:nvSpPr>
        <p:spPr>
          <a:xfrm>
            <a:off x="2057400" y="35204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[Hire: rol, rol]</a:t>
            </a:r>
            <a:endParaRPr lang="en-US" sz="900" dirty="0"/>
          </a:p>
        </p:txBody>
      </p:sp>
      <p:sp>
        <p:nvSpPr>
          <p:cNvPr id="24" name="card-211"/>
          <p:cNvSpPr/>
          <p:nvPr/>
        </p:nvSpPr>
        <p:spPr>
          <a:xfrm>
            <a:off x="3383280" y="3383280"/>
            <a:ext cx="1371600" cy="64008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5" name="ph-212"/>
          <p:cNvSpPr txBox="1"/>
          <p:nvPr/>
        </p:nvSpPr>
        <p:spPr>
          <a:xfrm>
            <a:off x="3520440" y="35204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[Hire: rol]</a:t>
            </a:r>
            <a:endParaRPr lang="en-US" sz="900" dirty="0"/>
          </a:p>
        </p:txBody>
      </p:sp>
      <p:sp>
        <p:nvSpPr>
          <p:cNvPr id="26" name="tipcard-213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iplabel-214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28" name="tiptext-215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Investeerders lezen deze slide op drie dingen: de productroadmap, de teamplanning en de mijlpalen die ze verbinden.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Elke mijlpaal moet controleerbaar zijn: opgeleverd of niet, behaald of niet.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Laat de tijdlijn eindigen bij de mijlpaal die je volgende ronde ontsluit. Dat is wat deze ronde koopt.</a:t>
            </a:r>
            <a:endParaRPr lang="en-US" sz="950" dirty="0"/>
          </a:p>
        </p:txBody>
      </p:sp>
      <p:sp>
        <p:nvSpPr>
          <p:cNvPr id="29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6576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Kwartaalcijfers</a:t>
            </a:r>
            <a:endParaRPr lang="en-US" sz="2400" dirty="0"/>
          </a:p>
        </p:txBody>
      </p:sp>
      <p:graphicFrame>
        <p:nvGraphicFramePr>
          <p:cNvPr id="18" name="table-q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576072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80FF8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K1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80FF8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K2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80FF8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K3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80FF8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K4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80FF8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Jaar 1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80FF8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Jaar 2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3A05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Omzet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Kostprijs omzet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Brutowinst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Brutomarge %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[X%]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[X%]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[X%]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[X%]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[X%]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[X%]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Operationele kosten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EBITDA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43A0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Kaspositie / runway</a:t>
                      </a:r>
                      <a:endParaRPr lang="en-US" sz="9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3A693B"/>
                          </a:solidFill>
                          <a:latin typeface="Roboto Mono" pitchFamily="34" charset="0"/>
                          <a:ea typeface="Roboto Mono" pitchFamily="34" charset="-122"/>
                          <a:cs typeface="Roboto Mono" pitchFamily="34" charset="-120"/>
                        </a:rPr>
                        <a:t>[€X]</a:t>
                      </a:r>
                      <a:endParaRPr lang="en-US" sz="900" dirty="0">
                        <a:latin typeface="Roboto Mono" charset="0"/>
                        <a:ea typeface="Roboto Mono" charset="0"/>
                        <a:cs typeface="Roboto Mono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FED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ipcard-216"/>
          <p:cNvSpPr/>
          <p:nvPr/>
        </p:nvSpPr>
        <p:spPr>
          <a:xfrm>
            <a:off x="6492240" y="914400"/>
            <a:ext cx="2194560" cy="365760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iplabel-217"/>
          <p:cNvSpPr txBox="1"/>
          <p:nvPr/>
        </p:nvSpPr>
        <p:spPr>
          <a:xfrm>
            <a:off x="6675120" y="1051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[tip]</a:t>
            </a:r>
            <a:endParaRPr lang="en-US" sz="800" dirty="0"/>
          </a:p>
        </p:txBody>
      </p:sp>
      <p:sp>
        <p:nvSpPr>
          <p:cNvPr id="6" name="tiptext-218"/>
          <p:cNvSpPr txBox="1"/>
          <p:nvPr/>
        </p:nvSpPr>
        <p:spPr>
          <a:xfrm>
            <a:off x="6675120" y="1325880"/>
            <a:ext cx="1828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Het detail achter de financiënslide. Hier mag het kwartaalniveau in, met dezelfde aannames.</a:t>
            </a:r>
            <a:endParaRPr lang="en-US" sz="9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950" dirty="0">
                <a:solidFill>
                  <a:schemeClr val="tx1"/>
                </a:solidFill>
              </a:rPr>
              <a:t>In deze fase is het model een denkgereedschap, geen voorspelling. Laat zien dat je je kostendrijvers en runway kent.</a:t>
            </a:r>
            <a:endParaRPr lang="en-US" sz="95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457200" y="91440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091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  <a:latin typeface="Roboto Mono"/>
                <a:ea typeface="Roboto Mono"/>
                <a:cs typeface="Roboto Mono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chmea Impact Ventures">
  <a:themeElements>
    <a:clrScheme name="Achmea Impact Ventures">
      <a:dk1>
        <a:srgbClr val="043A05"/>
      </a:dk1>
      <a:lt1>
        <a:srgbClr val="FFFFFF"/>
      </a:lt1>
      <a:dk2>
        <a:srgbClr val="0A0C52"/>
      </a:dk2>
      <a:lt2>
        <a:srgbClr val="EFEDE5"/>
      </a:lt2>
      <a:accent1>
        <a:srgbClr val="80FF83"/>
      </a:accent1>
      <a:accent2>
        <a:srgbClr val="FF6CF0"/>
      </a:accent2>
      <a:accent3>
        <a:srgbClr val="FFFF83"/>
      </a:accent3>
      <a:accent4>
        <a:srgbClr val="530325"/>
      </a:accent4>
      <a:accent5>
        <a:srgbClr val="3A693B"/>
      </a:accent5>
      <a:accent6>
        <a:srgbClr val="77E4FF"/>
      </a:accent6>
      <a:hlink>
        <a:srgbClr val="043A05"/>
      </a:hlink>
      <a:folHlink>
        <a:srgbClr val="3A693B"/>
      </a:folHlink>
    </a:clrScheme>
    <a:fontScheme name="Achmea Impact Ventures">
      <a:majorFont>
        <a:latin typeface="Robot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Robot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Pitchdeck-template</dc:title>
  <dc:subject>PptxGenJS Presentation</dc:subject>
  <dc:creator>Achmea Impact Ventures</dc:creator>
  <cp:lastModifiedBy>Achmea Impact Ventures</cp:lastModifiedBy>
  <cp:revision>1</cp:revision>
  <dcterms:created xsi:type="dcterms:W3CDTF">2026-10-12T08:44:01Z</dcterms:created>
  <dcterms:modified xsi:type="dcterms:W3CDTF">2026-10-12T08:44:01Z</dcterms:modified>
</cp:coreProperties>
</file>