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232A31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232A31"/>
                </a:solidFill>
                <a:latin typeface="Calibri"/>
              </a:rPr>
              <a:t>[Kernmetric door de tijd]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[Kernmetric]</c:v>
                </c:pt>
              </c:strCache>
            </c:strRef>
          </c:tx>
          <c:spPr>
            <a:solidFill>
              <a:srgbClr val="0F766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5B667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K1</c:v>
                  </c:pt>
                  <c:pt idx="1">
                    <c:v>K2</c:v>
                  </c:pt>
                  <c:pt idx="2">
                    <c:v>K3</c:v>
                  </c:pt>
                  <c:pt idx="3">
                    <c:v>K4</c:v>
                  </c:pt>
                  <c:pt idx="4">
                    <c:v>K5</c:v>
                  </c:pt>
                  <c:pt idx="5">
                    <c:v>K6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2.2</c:v>
                </c:pt>
                <c:pt idx="2">
                  <c:v>3.6</c:v>
                </c:pt>
                <c:pt idx="3">
                  <c:v>5.4</c:v>
                </c:pt>
                <c:pt idx="4">
                  <c:v>8.1</c:v>
                </c:pt>
                <c:pt idx="5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5B667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9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097280" y="2011680"/>
            <a:ext cx="9994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[Bedrijfsnaam]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011680" y="3200400"/>
            <a:ext cx="81655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9D4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[Eén zin die zegt wat je doet, in taal die een buitenstaander snapt]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394960"/>
            <a:ext cx="9994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FA0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Pitchdeck-template · twaalf slides plus appendix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 gebruik je deze template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Investeerders besteden gemiddeld zo'n drie minuten aan een eerste lezing. Dit deck volgt de twaalf-slides-opbouw en is zo gebouwd dat je verhaal die scan overleeft.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0574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Twaalf slides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238658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Titel tot en met de vraag. Al het andere verhuist naar de appendix.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15468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154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31089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idee per slide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43814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slide beantwoordt precies één investeerdersvraag. Maakt een slide twee punten, splits hem dan.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20624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41605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volgorde vertelt het verhaal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448970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Probleem vóór oplossing, bewijs vóór prognoses, de vraag pas na het bewijs.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52120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Vervangen, dan verwijderen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554126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Vervang elke [placeholder] door je eigen inhoud en verwijder deze slide en de tipkaarten voordat je het deck verstuurt.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321040" y="2057400"/>
            <a:ext cx="3291840" cy="402336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549640" y="22402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549640" y="2606040"/>
            <a:ext cx="2834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deck hoeft de ronde niet te sluiten. Het moet het volgende gesprek verdienen.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Schrap alles wat pas logisch wordt als jij het toelicht, en zorg dat de verstuurde versie leesbaar is zonder jouw voice-over.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 probleem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406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[Beschrijf het probleem in één scherpe zin, vanuit de klant]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94560"/>
            <a:ext cx="73152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[Wie heeft er last, en hoeveel zijn dat er?]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[Hoe vaak speelt het, en wat kost het ze: tijd, geld, risico, frustratie?]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doen ze er nu aan, en waarom schiet dat tekort?]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[Bewijs: een datapunt, quote of observatie van echte klanten (bron)]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4846320"/>
            <a:ext cx="7315200" cy="128016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507492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Klant aan het woord:  </a:t>
            </a:r>
            <a:pPr indent="0" marL="0">
              <a:buNone/>
            </a:pPr>
            <a:r>
              <a:rPr lang="en-US" sz="1400" i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“[Een korte, echte quote die de pijn concreet maakt]”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belangrijkste slide van het hele deck. Een investeerder die het probleem voelt, wil de rest zien; een investeerder die het niet gelooft, is al afgehaakt.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Beschrijf één specifiek probleem voor één specifieke groep. Weersta het parapluprobleem dat iedereen raakt.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Krijg je het probleem niet in twee zinnen scherp? Dan is het deck niet je probleem. Doe eerst je klantonderzoek.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oplossing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406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[1-2 zinnen: wat jij doet aan dat probleem, en waarom dit de logische aanpak is]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286000"/>
            <a:ext cx="21945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probleem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 drie woorden]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761488" y="2788920"/>
            <a:ext cx="384048" cy="365760"/>
          </a:xfrm>
          <a:prstGeom prst="rightArrow">
            <a:avLst/>
          </a:prstGeom>
          <a:solidFill>
            <a:srgbClr val="5B6670"/>
          </a:solidFill>
          <a:ln/>
        </p:spPr>
      </p:sp>
      <p:sp>
        <p:nvSpPr>
          <p:cNvPr id="7" name="Shape 5"/>
          <p:cNvSpPr/>
          <p:nvPr/>
        </p:nvSpPr>
        <p:spPr>
          <a:xfrm>
            <a:off x="3154680" y="2286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154680" y="2286000"/>
            <a:ext cx="21945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wij doen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 actie]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367528" y="2788920"/>
            <a:ext cx="384048" cy="365760"/>
          </a:xfrm>
          <a:prstGeom prst="rightArrow">
            <a:avLst/>
          </a:prstGeom>
          <a:solidFill>
            <a:srgbClr val="5B6670"/>
          </a:solidFill>
          <a:ln/>
        </p:spPr>
      </p:sp>
      <p:sp>
        <p:nvSpPr>
          <p:cNvPr id="10" name="Shape 8"/>
          <p:cNvSpPr/>
          <p:nvPr/>
        </p:nvSpPr>
        <p:spPr>
          <a:xfrm>
            <a:off x="5760720" y="2286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760720" y="2286000"/>
            <a:ext cx="21945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verandering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er beter wordt]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069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PRODUCTBEELD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3291840" cy="173736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48640" y="4434840"/>
            <a:ext cx="3291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[Screenshot of productfoto]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0" y="4434840"/>
            <a:ext cx="3291840" cy="173736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16" name="Text 14"/>
          <p:cNvSpPr txBox="1"/>
          <p:nvPr/>
        </p:nvSpPr>
        <p:spPr>
          <a:xfrm>
            <a:off x="4114800" y="4434840"/>
            <a:ext cx="3291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[Tweede beeld: workflow of klantlogo's · meer beelden in de appendix]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Toon het, liefst met een paar beelden van het product. Extra screenshots horen in de appendix.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opsommen is hier de valkuil. Laat zien welke verandering je teweegbrengt.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een lezer binnen tien seconden niet weet wat je doet, is deze slide mislukt.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Waarom nu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[Eén zin: wat is er veranderd waardoor dit probleem nú oplosbaar of urgent is]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7315200" cy="1097280"/>
          </a:xfrm>
          <a:prstGeom prst="roundRect">
            <a:avLst>
              <a:gd name="adj" fmla="val 5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2860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5176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is er recent mogelijk of betaalbaar geworden?]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474720"/>
            <a:ext cx="7315200" cy="1097280"/>
          </a:xfrm>
          <a:prstGeom prst="roundRect">
            <a:avLst>
              <a:gd name="adj" fmla="val 5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61188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Gedrag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776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doen klanten anders dan drie jaar geleden?]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800600"/>
            <a:ext cx="7315200" cy="1097280"/>
          </a:xfrm>
          <a:prstGeom prst="roundRect">
            <a:avLst>
              <a:gd name="adj" fmla="val 5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493776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Regelgeving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5303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[Welke regel, norm of kostenverandering opent het venster?]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 slide onderscheidt een kans van een idee dat er altijd al was.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onderliggende vraag: waarom heeft niemand deze markt al gewonnen? Benoem de specifieke verandering, met bron.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Twee of drie onderbouwde verschuivingen verslaan tien beweringen zonder bron.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Marktomvang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6766560" cy="777240"/>
          </a:xfrm>
          <a:prstGeom prst="rect">
            <a:avLst/>
          </a:prstGeom>
          <a:solidFill>
            <a:srgbClr val="C7DBD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 </a:t>
            </a:r>
            <a:pPr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[€X mld]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7744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Totale markt  ·  [definitie + bron]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2926080"/>
            <a:ext cx="4754880" cy="777240"/>
          </a:xfrm>
          <a:prstGeom prst="rect">
            <a:avLst/>
          </a:prstGeom>
          <a:solidFill>
            <a:srgbClr val="6BA8A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31089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 </a:t>
            </a:r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[€X mln]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4904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Bereikbare markt  ·  [jouw segment + geografie]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4297680"/>
            <a:ext cx="2743200" cy="77724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77240" y="44805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 </a:t>
            </a:r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[€X mln]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12064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Haalbaar aandeel  ·  [bottom-up: aantal klanten × wat ze betalen]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806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[Optioneel: één regel over hoe je in de loop van de tijd van SOM naar SAM groeit]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Bouw het bottom-up op: aantal potentiële klanten maal wat ze betalen. Bottom-up laat zien dat je rekent; top-down laat zien dat je hoopt.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“Als we 1% van een miljardenmarkt pakken” overtuigt niemand. Elk getal op deze slide heeft een bron nodig.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Klein-maar-groeiend wint van groot-maar-statisch. Toon de groei, niet alleen de omvang.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Tractie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20040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7373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[Metric 1]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945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[bijv. omzet · €X, +X% p/m]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320040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32461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[Metric 2]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703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[bijv. actieve gebruikers · X, +X% p/m]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4572000"/>
            <a:ext cx="320040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47548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[Metric 3]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52120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[bijv. retentie · X% na 3 maanden]</a:t>
            </a:r>
            <a:endParaRPr lang="en-US" sz="125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023360" y="1463040"/>
          <a:ext cx="402336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Shape 10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wat bewijst dat het werkt: omzet, groei, retentie, pilots, wachtlijst.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Nog weinig cijfers? Toon validatiebewijs: gesprekken, toezeggingen, betalende testgebruikers. Vroege investeerders verwachten geen hockeystick, wel eerlijk bewijs.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Twee of drie metrics plus één heldere grafiek. Verkoop nooit een vanity metric als tractie.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Businessmodel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[Eén zin: wat kost het, wie betaalt, hoe vaak]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3474720" cy="1645920"/>
          </a:xfrm>
          <a:prstGeom prst="roundRect">
            <a:avLst>
              <a:gd name="adj" fmla="val 3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3774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78892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[Model + prijspunt, bijv. €X per gebruiker per maand]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97680" y="2194560"/>
            <a:ext cx="3474720" cy="1645920"/>
          </a:xfrm>
          <a:prstGeom prst="roundRect">
            <a:avLst>
              <a:gd name="adj" fmla="val 3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26280" y="23774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economics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26280" y="278892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[CAC, LTV, brutomarge, ook als het schattingen zijn]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4114800"/>
            <a:ext cx="3474720" cy="1645920"/>
          </a:xfrm>
          <a:prstGeom prst="roundRect">
            <a:avLst>
              <a:gd name="adj" fmla="val 3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297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Salesaanpak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7091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[Self-serve, inside sales, partners, plus lengte van de salescyclus]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297680" y="4114800"/>
            <a:ext cx="3474720" cy="1645920"/>
          </a:xfrm>
          <a:prstGeom prst="roundRect">
            <a:avLst>
              <a:gd name="adj" fmla="val 3333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4297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Groei per klant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47091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[Hoe een account groeit: seats, gebruik, modules]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helder model overtuigt meer dan drie mogelijke.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Cijfers mogen in deze fase schattingen zijn; zeg dat er dan bij. Founders die hun kostprijs en runway kennen, stralen discipline uit.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Werkt je margeverhaal alleen op schaal? Laat dan het pad zien: wat verandert er tussen nu en dan?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Go-to-market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12064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916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Acquisitie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0574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[Doelsegment + het kanaal dat je echt hebt getest, met kosten per klant]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0" y="1828800"/>
            <a:ext cx="1920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875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0" y="1828800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[Status: werkt / testen / hierna]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971800" y="2807208"/>
            <a:ext cx="274320" cy="237744"/>
          </a:xfrm>
          <a:prstGeom prst="downArrow">
            <a:avLst/>
          </a:prstGeom>
          <a:solidFill>
            <a:srgbClr val="5B6670"/>
          </a:solidFill>
          <a:ln/>
        </p:spPr>
      </p:sp>
      <p:sp>
        <p:nvSpPr>
          <p:cNvPr id="9" name="Shape 7"/>
          <p:cNvSpPr/>
          <p:nvPr/>
        </p:nvSpPr>
        <p:spPr>
          <a:xfrm>
            <a:off x="548640" y="3063240"/>
            <a:ext cx="512064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2004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Conversie &amp; retentie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5661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 belangrijkste conversiestap en hoe retentie eruitziet]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943600" y="3337560"/>
            <a:ext cx="1920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875">
            <a:solidFill>
              <a:srgbClr val="0F766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943600" y="3337560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[Status]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971800" y="4315968"/>
            <a:ext cx="274320" cy="237744"/>
          </a:xfrm>
          <a:prstGeom prst="downArrow">
            <a:avLst/>
          </a:prstGeom>
          <a:solidFill>
            <a:srgbClr val="5B6670"/>
          </a:solidFill>
          <a:ln/>
        </p:spPr>
      </p:sp>
      <p:sp>
        <p:nvSpPr>
          <p:cNvPr id="15" name="Shape 13"/>
          <p:cNvSpPr/>
          <p:nvPr/>
        </p:nvSpPr>
        <p:spPr>
          <a:xfrm>
            <a:off x="548640" y="4572000"/>
            <a:ext cx="5120640" cy="1234440"/>
          </a:xfrm>
          <a:prstGeom prst="roundRect">
            <a:avLst>
              <a:gd name="adj" fmla="val 4444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7091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Monetisatie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0749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een klant kost tegenover wat die oplevert]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943600" y="4846320"/>
            <a:ext cx="1920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875">
            <a:solidFill>
              <a:srgbClr val="0F766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0" y="4846320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[Status]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bereik je klanten, via welk kanaal, en wat kost een klant tegenover wat die oplevert.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“Virale groei” zonder mechanisme telt niet als antwoord. Zelfs een klein getest kanaal is sterker dan een groot hypothetisch kanaal.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Markeer elke fase eerlijk: werkt, testen, of nog niet gestart. Investeerders waarderen founders die dat verschil kennen.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Concurrentie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22960" y="1645920"/>
            <a:ext cx="5852160" cy="420624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749040" y="1645920"/>
            <a:ext cx="0" cy="4206240"/>
          </a:xfrm>
          <a:prstGeom prst="line">
            <a:avLst/>
          </a:prstGeom>
          <a:noFill/>
          <a:ln w="15875">
            <a:solidFill>
              <a:srgbClr val="AEB8B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3749040"/>
            <a:ext cx="5852160" cy="0"/>
          </a:xfrm>
          <a:prstGeom prst="line">
            <a:avLst/>
          </a:prstGeom>
          <a:noFill/>
          <a:ln w="15875">
            <a:solidFill>
              <a:srgbClr val="AEB8B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26187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[As 1: wat klanten belangrijk vinden]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45720" y="36118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[As 2]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280160" y="2103120"/>
            <a:ext cx="1051560" cy="411480"/>
          </a:xfrm>
          <a:prstGeom prst="roundRect">
            <a:avLst>
              <a:gd name="adj" fmla="val 13333"/>
            </a:avLst>
          </a:prstGeom>
          <a:solidFill>
            <a:srgbClr val="B8C4C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80160" y="21031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[Concurrent]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463040" y="4754880"/>
            <a:ext cx="1051560" cy="411480"/>
          </a:xfrm>
          <a:prstGeom prst="roundRect">
            <a:avLst>
              <a:gd name="adj" fmla="val 13333"/>
            </a:avLst>
          </a:prstGeom>
          <a:solidFill>
            <a:srgbClr val="B8C4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463040" y="475488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[Concurrent]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14800" y="4846320"/>
            <a:ext cx="1051560" cy="411480"/>
          </a:xfrm>
          <a:prstGeom prst="roundRect">
            <a:avLst>
              <a:gd name="adj" fmla="val 13333"/>
            </a:avLst>
          </a:prstGeom>
          <a:solidFill>
            <a:srgbClr val="B8C4C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114800" y="48463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[Spreadsheet]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023360" y="3200400"/>
            <a:ext cx="1051560" cy="411480"/>
          </a:xfrm>
          <a:prstGeom prst="roundRect">
            <a:avLst>
              <a:gd name="adj" fmla="val 13333"/>
            </a:avLst>
          </a:prstGeom>
          <a:solidFill>
            <a:srgbClr val="B8C4C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023360" y="320040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[Concurrent]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0" y="2011680"/>
            <a:ext cx="1051560" cy="411480"/>
          </a:xfrm>
          <a:prstGeom prst="roundRect">
            <a:avLst>
              <a:gd name="adj" fmla="val 13333"/>
            </a:avLst>
          </a:prstGeom>
          <a:solidFill>
            <a:srgbClr val="0F766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0" y="201168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Jij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603504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[Eén regel: waarom is dit nog niet eerder opgelost, en waarom kun jij je positie verdedigen?]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lost dit probleem nu op, inclusief het alternatief “mensen doen niets of gebruiken een spreadsheet”.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slide zonder serieuze concurrenten zegt niet “geen concurrentie” maar “founder heeft niet gezocht”.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assen waar klanten echt om geven, geen assen die ontworpen zijn om jou rechtsboven te zetten.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143000" y="1463040"/>
            <a:ext cx="1280160" cy="1280160"/>
          </a:xfrm>
          <a:prstGeom prst="ellipse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4630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[foto]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[Naam]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[Rol]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703320"/>
            <a:ext cx="21488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[Relevante ervaring]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[Domeinkennis bij dit probleem]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[Opvallende werkgever of prestatie]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657600" y="1463040"/>
            <a:ext cx="1280160" cy="1280160"/>
          </a:xfrm>
          <a:prstGeom prst="ellipse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57600" y="14630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[foto]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31546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[Naam]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15468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[Rol]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3291840" y="3703320"/>
            <a:ext cx="21488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[Relevante ervaring]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[Domeinkennis bij dit probleem]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[Opvallende werkgever of prestatie]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72200" y="1463040"/>
            <a:ext cx="1280160" cy="1280160"/>
          </a:xfrm>
          <a:prstGeom prst="ellipse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72200" y="14630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[foto]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6692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[Naam]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66928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[Rol]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806440" y="3703320"/>
            <a:ext cx="21488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[Relevante ervaring]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[Domeinkennis bij dit probleem]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[Opvallende werkgever of prestatie]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vraag achter deze slide: waarom gaat uitgerekend dit team dit probleem kraken?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Toon de reden dat jullie het probleem beter begrijpen dan anderen: eigen ervaring, domeinkennis, unieke toegang tot klanten.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Investeerders in de vroege fase investeren vooral hierin. Noem adviseurs alleen als ze actief meehelpen.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Financiën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3152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463040"/>
                <a:gridCol w="1463040"/>
                <a:gridCol w="14630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Jaar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Jaar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Jaar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Brutomarge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Operationele kosten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Kaspositie / runway (mnd)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4348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Belangrijkste aannames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800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[Aanname 1: bijv. X nieuwe klanten per maand via kanaal Y]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[Aanname 2: bijv. churn van X% en prijspunt van €X]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hoofdlijnen van je cijfers en verwachtingen, met aannames die je kunt verdedigen. Het kwartaaldetail hoort in de appendix.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Precisie tot drie cijfers achter de komma wekt hier geen vertrouwen, realisme wel.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Wees voorbereid om elke aanname mondeling te verdedigen; dat gesprek weegt zwaarder dan de spreadsheet.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vraag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7315200" cy="1554480"/>
          </a:xfrm>
          <a:prstGeom prst="roundRect">
            <a:avLst>
              <a:gd name="adj" fmla="val 4706"/>
            </a:avLst>
          </a:prstGeom>
          <a:solidFill>
            <a:srgbClr val="232A3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68680" y="1572768"/>
            <a:ext cx="6675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Wij halen [€X] op </a:t>
            </a:r>
            <a:pPr indent="0" marL="0">
              <a:buNone/>
            </a:pPr>
            <a:r>
              <a:rPr lang="en-US" sz="2400" dirty="0">
                <a:solidFill>
                  <a:srgbClr val="C9D4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om in [X maanden] naar [X klanten] en [€X omzet] te groeien.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3246120"/>
            <a:ext cx="2194560" cy="1600200"/>
          </a:xfrm>
          <a:prstGeom prst="roundRect">
            <a:avLst>
              <a:gd name="adj" fmla="val 3429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3429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[X]%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97764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er live gaat]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063240" y="3246120"/>
            <a:ext cx="2194560" cy="1600200"/>
          </a:xfrm>
          <a:prstGeom prst="roundRect">
            <a:avLst>
              <a:gd name="adj" fmla="val 3429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63240" y="3429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[X]%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3063240" y="397764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[belangrijkste hires]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577840" y="3246120"/>
            <a:ext cx="2194560" cy="1600200"/>
          </a:xfrm>
          <a:prstGeom prst="roundRect">
            <a:avLst>
              <a:gd name="adj" fmla="val 3429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577840" y="3429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[X]%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5577840" y="397764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er opschaalt]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16636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[Mijlpaal 1: bijv. product-market-fit-signaal · X klanten in X maanden]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[Mijlpaal 2: bijv. €X omzet of gebruiksdrempel die de volgende ronde ontsluit]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bedrag met mijlpalen is een plan; een bedrag zonder mijlpalen is een wens.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de ronde als het kopen van bewijs: wat is straks waar dat vandaag nog niet waar is?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Geef runway in maanden. 18-24 maanden tot de volgende financierbare mijlpaal is de gangbare maatstaf.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32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097280" y="2651760"/>
            <a:ext cx="9994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Appendix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3657600"/>
            <a:ext cx="74340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FA0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Productbeelden, roadmap, kwartaalcijfers en alles wat een vraag beantwoordt zonder in de twaalf kernslides thuis te horen.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Productbeelden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474720" cy="214884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685800" y="1508760"/>
            <a:ext cx="411480" cy="41148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[Kernscherm: het moment van waarde]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474720" cy="214884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4434840" y="1508760"/>
            <a:ext cx="411480" cy="41148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43484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14884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[Hoe de klant van start gaat]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794760"/>
            <a:ext cx="3474720" cy="214884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685800" y="3931920"/>
            <a:ext cx="411480" cy="41148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57200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het moeilijk kopieerbaar maakt]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97680" y="3794760"/>
            <a:ext cx="3474720" cy="2148840"/>
          </a:xfrm>
          <a:prstGeom prst="rect">
            <a:avLst/>
          </a:prstGeom>
          <a:solidFill>
            <a:srgbClr val="F2F4F5"/>
          </a:solidFill>
          <a:ln w="12700">
            <a:solidFill>
              <a:srgbClr val="D8DDE1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4434840" y="3931920"/>
            <a:ext cx="411480" cy="41148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43484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0" y="4572000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[Wat er als volgende live gaat]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Laat het product zien, beschrijf het niet. Echte screenshots verslaan elke featurelijst.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met het scherm waar de klant de waarde voelt, niet met de loginpagina.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demovideo van 60-90 seconden, gelinkt vanaf deze slide, doet vaak meer werk dan vier statische beelden.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3931920"/>
            <a:ext cx="6949440" cy="0"/>
          </a:xfrm>
          <a:prstGeom prst="line">
            <a:avLst/>
          </a:prstGeom>
          <a:noFill/>
          <a:ln w="25400">
            <a:solidFill>
              <a:srgbClr val="232A3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23544" y="3849624"/>
            <a:ext cx="164592" cy="164592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65760" y="4114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2697480"/>
            <a:ext cx="1463040" cy="914400"/>
          </a:xfrm>
          <a:prstGeom prst="roundRect">
            <a:avLst>
              <a:gd name="adj" fmla="val 6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74320" y="269748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[Behaalde mijlpaal]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15184" y="3849624"/>
            <a:ext cx="164592" cy="164592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057400" y="4114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 mnd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965960" y="2697480"/>
            <a:ext cx="1463040" cy="914400"/>
          </a:xfrm>
          <a:prstGeom prst="roundRect">
            <a:avLst>
              <a:gd name="adj" fmla="val 6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965960" y="269748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[Productmijlpaal]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65960" y="4480560"/>
            <a:ext cx="1463040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65960" y="448056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[Hire: rol, rol]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306824" y="3849624"/>
            <a:ext cx="164592" cy="164592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749040" y="4114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 mnd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0" y="2697480"/>
            <a:ext cx="1463040" cy="914400"/>
          </a:xfrm>
          <a:prstGeom prst="roundRect">
            <a:avLst>
              <a:gd name="adj" fmla="val 6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57600" y="269748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[Commerciële mijlpaal]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998464" y="3849624"/>
            <a:ext cx="164592" cy="164592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40680" y="4114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 mnd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349240" y="2697480"/>
            <a:ext cx="1463040" cy="914400"/>
          </a:xfrm>
          <a:prstGeom prst="roundRect">
            <a:avLst>
              <a:gd name="adj" fmla="val 6000"/>
            </a:avLst>
          </a:prstGeom>
          <a:solidFill>
            <a:srgbClr val="F2F4F5"/>
          </a:solidFill>
          <a:ln w="12700">
            <a:solidFill>
              <a:srgbClr val="D8DDE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349240" y="269748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[Mijlpaal volgende ronde]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349240" y="4480560"/>
            <a:ext cx="1463040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49240" y="4480560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[Hire: rol]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22860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Product- en commerciële mijlpalen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31520" y="52578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Teamplanning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321040" y="1234440"/>
            <a:ext cx="3291840" cy="489204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5496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8549640" y="1783080"/>
            <a:ext cx="28346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Investeerders lezen deze slide op drie dingen: de productroadmap, de teamplanning en de mijlpalen die ze verbinden.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mijlpaal moet controleerbaar zijn: opgeleverd of niet, behaald of niet.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Laat de tijdlijn eindigen bij de mijlpaal die je volgende ronde ontsluit. Dat is wat deze ronde koopt.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32A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Kwartaalcijfers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749808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22960"/>
                <a:gridCol w="822960"/>
                <a:gridCol w="822960"/>
                <a:gridCol w="822960"/>
                <a:gridCol w="914400"/>
                <a:gridCol w="9144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Jaar 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Jaar 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Kostprijs omzet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Brutowinst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Brutomarge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[X%]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Operationele kosten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32A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Kaspositie / runway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5B66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[€X]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321040" y="1371600"/>
            <a:ext cx="3291840" cy="4754880"/>
          </a:xfrm>
          <a:prstGeom prst="roundRect">
            <a:avLst>
              <a:gd name="adj" fmla="val 2222"/>
            </a:avLst>
          </a:prstGeom>
          <a:solidFill>
            <a:srgbClr val="E7F2F0"/>
          </a:solidFill>
          <a:ln w="12700">
            <a:solidFill>
              <a:srgbClr val="CBE3E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549640" y="15544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549640" y="1920240"/>
            <a:ext cx="28346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detail achter de financiënslide. Hier mag het kwartaalniveau in, met dezelfde aannames.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232A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deze fase is het model een denkgereedschap, geen voorspelling. Laat zien dat je je kostendrijvers en runway kent.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2026-09-02T12:20:43Z</dcterms:created>
  <dcterms:modified xsi:type="dcterms:W3CDTF">2026-09-02T12:20:43Z</dcterms:modified>
</cp:coreProperties>
</file>